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</p:sldIdLst>
  <p:sldSz cx="20104100" cy="11309350"/>
  <p:notesSz cx="7010400" cy="9296400"/>
  <p:embeddedFontLst>
    <p:embeddedFont>
      <p:font typeface="Helvetica Neue" panose="020B0604020202020204" charset="0"/>
      <p:bold r:id="rId130"/>
      <p:boldItalic r:id="rId131"/>
    </p:embeddedFont>
    <p:embeddedFont>
      <p:font typeface="Jacques Francois Shadow" panose="020B0604020202020204" charset="0"/>
      <p:regular r:id="rId132"/>
    </p:embeddedFont>
    <p:embeddedFont>
      <p:font typeface="Noto Sans Symbols" panose="020B0604020202020204" charset="0"/>
      <p:regular r:id="rId133"/>
      <p:bold r:id="rId134"/>
    </p:embeddedFont>
    <p:embeddedFont>
      <p:font typeface="Playfair Display" panose="00000500000000000000" pitchFamily="2" charset="0"/>
      <p:regular r:id="rId135"/>
      <p:bold r:id="rId136"/>
      <p:italic r:id="rId137"/>
      <p:boldItalic r:id="rId138"/>
    </p:embeddedFont>
    <p:embeddedFont>
      <p:font typeface="Verdana" panose="020B0604030504040204" pitchFamily="34" charset="0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3" roundtripDataSignature="AMtx7mjpCl50MWDohREtdkjPQyS8cS3s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6DEA36-043C-420C-8055-F59996080E7F}">
  <a:tblStyle styleId="{856DEA36-043C-420C-8055-F59996080E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68" y="77"/>
      </p:cViewPr>
      <p:guideLst>
        <p:guide orient="horz" pos="2880"/>
        <p:guide pos="21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1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2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0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0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0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1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1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1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1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2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2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2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2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2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2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" name="Google Shape;234;p1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2" name="Google Shape;282;p2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4" name="Google Shape;294;p2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6" name="Google Shape;306;p2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p2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p2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8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:notes"/>
          <p:cNvSpPr txBox="1">
            <a:spLocks noGrp="1"/>
          </p:cNvSpPr>
          <p:nvPr>
            <p:ph type="sldNum" idx="12"/>
          </p:nvPr>
        </p:nvSpPr>
        <p:spPr>
          <a:xfrm>
            <a:off x="3970338" y="8831263"/>
            <a:ext cx="303847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23725" rIns="47450" bIns="23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0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1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2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3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4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5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6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7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98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99:notes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3063"/>
          </a:xfrm>
          <a:prstGeom prst="rect">
            <a:avLst/>
          </a:prstGeom>
        </p:spPr>
        <p:txBody>
          <a:bodyPr spcFirstLastPara="1" wrap="square" lIns="47450" tIns="23725" rIns="47450" bIns="237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9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9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9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0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0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0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0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0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1"/>
          <p:cNvSpPr txBox="1">
            <a:spLocks noGrp="1"/>
          </p:cNvSpPr>
          <p:nvPr>
            <p:ph type="ctrTitle"/>
          </p:nvPr>
        </p:nvSpPr>
        <p:spPr>
          <a:xfrm>
            <a:off x="1507808" y="3505902"/>
            <a:ext cx="170884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1"/>
          <p:cNvSpPr txBox="1">
            <a:spLocks noGrp="1"/>
          </p:cNvSpPr>
          <p:nvPr>
            <p:ph type="subTitle" idx="1"/>
          </p:nvPr>
        </p:nvSpPr>
        <p:spPr>
          <a:xfrm>
            <a:off x="3015615" y="6333239"/>
            <a:ext cx="140728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1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1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1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2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2"/>
          <p:cNvSpPr txBox="1">
            <a:spLocks noGrp="1"/>
          </p:cNvSpPr>
          <p:nvPr>
            <p:ph type="body" idx="1"/>
          </p:nvPr>
        </p:nvSpPr>
        <p:spPr>
          <a:xfrm>
            <a:off x="1005205" y="2601154"/>
            <a:ext cx="87452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2"/>
          <p:cNvSpPr txBox="1">
            <a:spLocks noGrp="1"/>
          </p:cNvSpPr>
          <p:nvPr>
            <p:ph type="body" idx="2"/>
          </p:nvPr>
        </p:nvSpPr>
        <p:spPr>
          <a:xfrm>
            <a:off x="10353611" y="2601154"/>
            <a:ext cx="87452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2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2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2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3"/>
          <p:cNvSpPr txBox="1">
            <a:spLocks noGrp="1"/>
          </p:cNvSpPr>
          <p:nvPr>
            <p:ph type="title"/>
          </p:nvPr>
        </p:nvSpPr>
        <p:spPr>
          <a:xfrm>
            <a:off x="581025" y="407987"/>
            <a:ext cx="18942050" cy="4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100" b="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3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3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3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8"/>
          <p:cNvSpPr/>
          <p:nvPr/>
        </p:nvSpPr>
        <p:spPr>
          <a:xfrm>
            <a:off x="0" y="11296650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28"/>
          <p:cNvSpPr/>
          <p:nvPr/>
        </p:nvSpPr>
        <p:spPr>
          <a:xfrm>
            <a:off x="0" y="11274425"/>
            <a:ext cx="20075525" cy="0"/>
          </a:xfrm>
          <a:custGeom>
            <a:avLst/>
            <a:gdLst/>
            <a:ahLst/>
            <a:cxnLst/>
            <a:rect l="l" t="t" r="r" b="b"/>
            <a:pathLst>
              <a:path w="20076160" h="120000" extrusionOk="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28"/>
          <p:cNvSpPr/>
          <p:nvPr/>
        </p:nvSpPr>
        <p:spPr>
          <a:xfrm>
            <a:off x="28575" y="47625"/>
            <a:ext cx="0" cy="1121410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0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28"/>
          <p:cNvSpPr/>
          <p:nvPr/>
        </p:nvSpPr>
        <p:spPr>
          <a:xfrm>
            <a:off x="0" y="23813"/>
            <a:ext cx="201041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28"/>
          <p:cNvSpPr/>
          <p:nvPr/>
        </p:nvSpPr>
        <p:spPr>
          <a:xfrm>
            <a:off x="20075525" y="11261725"/>
            <a:ext cx="28575" cy="23813"/>
          </a:xfrm>
          <a:custGeom>
            <a:avLst/>
            <a:gdLst/>
            <a:ahLst/>
            <a:cxnLst/>
            <a:rect l="l" t="t" r="r" b="b"/>
            <a:pathLst>
              <a:path w="28575" h="22859" extrusionOk="0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28"/>
          <p:cNvSpPr/>
          <p:nvPr/>
        </p:nvSpPr>
        <p:spPr>
          <a:xfrm>
            <a:off x="20075525" y="47625"/>
            <a:ext cx="0" cy="1121410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28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28"/>
          <p:cNvSpPr txBox="1">
            <a:spLocks noGrp="1"/>
          </p:cNvSpPr>
          <p:nvPr>
            <p:ph type="body" idx="1"/>
          </p:nvPr>
        </p:nvSpPr>
        <p:spPr>
          <a:xfrm>
            <a:off x="2746375" y="2613025"/>
            <a:ext cx="146113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8"/>
          <p:cNvSpPr txBox="1">
            <a:spLocks noGrp="1"/>
          </p:cNvSpPr>
          <p:nvPr>
            <p:ph type="ftr" idx="11"/>
          </p:nvPr>
        </p:nvSpPr>
        <p:spPr>
          <a:xfrm>
            <a:off x="6835775" y="10517188"/>
            <a:ext cx="64325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28"/>
          <p:cNvSpPr txBox="1">
            <a:spLocks noGrp="1"/>
          </p:cNvSpPr>
          <p:nvPr>
            <p:ph type="dt" idx="10"/>
          </p:nvPr>
        </p:nvSpPr>
        <p:spPr>
          <a:xfrm>
            <a:off x="1004888" y="10517188"/>
            <a:ext cx="46243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8"/>
          <p:cNvSpPr txBox="1">
            <a:spLocks noGrp="1"/>
          </p:cNvSpPr>
          <p:nvPr>
            <p:ph type="sldNum" idx="12"/>
          </p:nvPr>
        </p:nvSpPr>
        <p:spPr>
          <a:xfrm>
            <a:off x="14474825" y="10517188"/>
            <a:ext cx="462438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JshiSJy_Ed_CxqIxcyUwGYp8wcfrWwc/view?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2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5603875" y="1336675"/>
            <a:ext cx="146050" cy="1476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2508250" y="720725"/>
            <a:ext cx="38100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699" marR="0" lvl="0" indent="0" algn="l" rtl="0">
              <a:lnSpc>
                <a:spcPct val="1117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1761"/>
              </a:lnSpc>
              <a:spcBef>
                <a:spcPts val="106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4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5684500" y="236538"/>
            <a:ext cx="4289425" cy="49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75" rIns="0" bIns="0" anchor="t" anchorCtr="0">
            <a:spAutoFit/>
          </a:bodyPr>
          <a:lstStyle/>
          <a:p>
            <a:pPr marL="1269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31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984250" y="3362325"/>
            <a:ext cx="18588038" cy="244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699" marR="0" lvl="0" indent="0" algn="ctr" rtl="0">
              <a:lnSpc>
                <a:spcPct val="782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699" marR="0" lvl="0" indent="0" algn="ctr" rtl="0">
              <a:lnSpc>
                <a:spcPct val="78233"/>
              </a:lnSpc>
              <a:spcBef>
                <a:spcPts val="106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III</a:t>
            </a:r>
            <a:endParaRPr/>
          </a:p>
          <a:p>
            <a:pPr marL="12699" marR="0" lvl="0" indent="0" algn="ctr" rtl="0">
              <a:lnSpc>
                <a:spcPct val="130388"/>
              </a:lnSpc>
              <a:spcBef>
                <a:spcPts val="106"/>
              </a:spcBef>
              <a:spcAft>
                <a:spcPts val="0"/>
              </a:spcAft>
              <a:buNone/>
            </a:pP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rgbClr val="36609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8299450" y="2197100"/>
            <a:ext cx="104394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</a:t>
            </a:r>
            <a:endParaRPr/>
          </a:p>
        </p:txBody>
      </p:sp>
      <p:sp>
        <p:nvSpPr>
          <p:cNvPr id="59" name="Google Shape;59;p1"/>
          <p:cNvSpPr txBox="1"/>
          <p:nvPr/>
        </p:nvSpPr>
        <p:spPr>
          <a:xfrm flipH="1">
            <a:off x="2317750" y="5067300"/>
            <a:ext cx="7053263" cy="1447800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 b="1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900" b="1" i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"/>
          <p:cNvSpPr txBox="1"/>
          <p:nvPr/>
        </p:nvSpPr>
        <p:spPr>
          <a:xfrm flipH="1">
            <a:off x="2397125" y="5262563"/>
            <a:ext cx="15359063" cy="5802312"/>
          </a:xfrm>
          <a:prstGeom prst="rect">
            <a:avLst/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 i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-US" sz="4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 AND FUNCTIONS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Anitha Sandeep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Asst. Professor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 dept</a:t>
            </a:r>
            <a:endParaRPr sz="40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RVCE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b="1" i="1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1393825" y="6477000"/>
            <a:ext cx="5153025" cy="323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7099" y="469900"/>
            <a:ext cx="4925857" cy="153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/>
          <p:nvPr/>
        </p:nvSpPr>
        <p:spPr>
          <a:xfrm>
            <a:off x="0" y="28575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15995650" y="260350"/>
            <a:ext cx="3908425" cy="94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74" name="Google Shape;174;p10"/>
          <p:cNvSpPr txBox="1"/>
          <p:nvPr/>
        </p:nvSpPr>
        <p:spPr>
          <a:xfrm>
            <a:off x="1008063" y="2301875"/>
            <a:ext cx="17654587" cy="578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Digraph of a relation: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 be a finite set and R be a relation on A. Then R can be represented pictorially as follows,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 small circle for each element of A and label the circles with the corresponding element of A. These circles are called "Vertices".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an arrow from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These arrows are called "edges".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resulting picture representing the relation R is called the "directed graph of R" or "digraph of R".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Let, A be equal to the set A = {1, 2, 3, 4}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1), (1, 3), (2, 1), (2, 3), (3, 2), (4, 3)}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0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0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0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0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91" name="Google Shape;1191;p100"/>
          <p:cNvSpPr txBox="1"/>
          <p:nvPr/>
        </p:nvSpPr>
        <p:spPr>
          <a:xfrm>
            <a:off x="1289050" y="1920875"/>
            <a:ext cx="17222786" cy="80953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84" t="-1052" r="-884" b="-1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192" name="Google Shape;1192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0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0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0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01" name="Google Shape;1201;p101"/>
          <p:cNvSpPr txBox="1"/>
          <p:nvPr/>
        </p:nvSpPr>
        <p:spPr>
          <a:xfrm>
            <a:off x="1289050" y="1920875"/>
            <a:ext cx="17222786" cy="69881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84" t="-1221" r="-884" b="-19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02" name="Google Shape;1202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7650" y="1885359"/>
            <a:ext cx="48768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02"/>
          <p:cNvSpPr/>
          <p:nvPr/>
        </p:nvSpPr>
        <p:spPr>
          <a:xfrm>
            <a:off x="1004888" y="301625"/>
            <a:ext cx="709612" cy="709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0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0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02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699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9000"/>
              </a:lnSpc>
              <a:spcBef>
                <a:spcPts val="134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2" name="Google Shape;1212;p10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0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14" name="Google Shape;1214;p102"/>
          <p:cNvSpPr txBox="1"/>
          <p:nvPr/>
        </p:nvSpPr>
        <p:spPr>
          <a:xfrm>
            <a:off x="1289050" y="1920875"/>
            <a:ext cx="17222786" cy="52842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84" t="-1614" r="-884" b="-27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0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0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0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23" name="Google Shape;1223;p103"/>
          <p:cNvSpPr txBox="1"/>
          <p:nvPr/>
        </p:nvSpPr>
        <p:spPr>
          <a:xfrm>
            <a:off x="1289050" y="1920875"/>
            <a:ext cx="17222786" cy="483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 →B is bijective or one-to-one correspondent if and only if f is both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injective and surjective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Prove that a function f: R→R defined by f(x) = 2x – 3 is a bijective function. 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Explanation: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to prove this function is both injective and surjective. If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then 2x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3 = 2x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3 and it implies that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Hence, f is injective. Here, 2x – 3= y So, x = (y+3)/2 which belongs to R and f(x) = y. Hence, f is surjective. Since f is both surjective and injective, we can say f is bijective.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4" name="Google Shape;122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0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0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0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33" name="Google Shape;1233;p104"/>
          <p:cNvSpPr txBox="1"/>
          <p:nvPr/>
        </p:nvSpPr>
        <p:spPr>
          <a:xfrm>
            <a:off x="1289050" y="1920875"/>
            <a:ext cx="17222786" cy="880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Exercise:</a:t>
            </a:r>
            <a:endParaRPr/>
          </a:p>
          <a:p>
            <a:pPr marL="514350" marR="0" lvl="0" indent="-51435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6 programmers who can assist 10 dept. In how many ways these depts. Be assisted by 6 programmers so that each is working at least at one dept.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|A|=10, |B|=6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assignments of dept to programmers with no programmer is idle is the # of onto functions from A to B = 6! S(10,6)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WKT S(m+1, n)= S(m, n-1)+ n S(m, n)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S(10,6) = S(9+1,6) =S(9,5)+6 S(9,6)   ------------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S(9,5) = S(8+1,5)= S(8,4) + 5 S(8,5)   --------------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S(9,6) = S(8+1,6)= S(8,5)  + 6 S(8,6)  --------------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Substituting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②,③ in ① we get,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S(10,6) = 22827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assignments can be done in 6! S(10,6) = 16435440 ways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4" name="Google Shape;1234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0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0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0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43" name="Google Shape;1243;p105"/>
          <p:cNvSpPr txBox="1"/>
          <p:nvPr/>
        </p:nvSpPr>
        <p:spPr>
          <a:xfrm>
            <a:off x="1136650" y="1214439"/>
            <a:ext cx="17375186" cy="831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76" t="-58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44" name="Google Shape;1244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0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0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53" name="Google Shape;1253;p106"/>
          <p:cNvSpPr txBox="1"/>
          <p:nvPr/>
        </p:nvSpPr>
        <p:spPr>
          <a:xfrm>
            <a:off x="1136650" y="1214439"/>
            <a:ext cx="17375186" cy="92981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76" t="-523" r="-87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54" name="Google Shape;1254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0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0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0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63" name="Google Shape;1263;p107"/>
          <p:cNvSpPr txBox="1"/>
          <p:nvPr/>
        </p:nvSpPr>
        <p:spPr>
          <a:xfrm>
            <a:off x="1136650" y="1214439"/>
            <a:ext cx="17375186" cy="87357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76" t="-557" r="-87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264" name="Google Shape;1264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0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0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10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73" name="Google Shape;1273;p108"/>
          <p:cNvSpPr/>
          <p:nvPr/>
        </p:nvSpPr>
        <p:spPr>
          <a:xfrm>
            <a:off x="439737" y="1260476"/>
            <a:ext cx="19096038" cy="736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f and g are functions from A-&gt; B, f=g if f(a)=g(a)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∀a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f, g: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Ζ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f(x)=        x           if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∈Ζ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⌊x⌋ +1, if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Ζ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⌊3.8⌋ = 3            ⌊-3.4⌋ = -4     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f(x) =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⌈x⌉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g(x) =  ⌈x⌉ ∀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∈Ζ,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f(x)=x=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⌈x⌉ = g(x)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Ζ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write x=n+r,  n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 Ζ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0&lt;r&lt;1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f(x)= ⌊x⌋ +1=x+1= ⌈x⌉ = g(x).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f(x)=g(x)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∀x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R.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4" name="Google Shape;1274;p108"/>
          <p:cNvSpPr/>
          <p:nvPr/>
        </p:nvSpPr>
        <p:spPr>
          <a:xfrm>
            <a:off x="1365250" y="2606675"/>
            <a:ext cx="349250" cy="1447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5" name="Google Shape;1275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10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0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0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84" name="Google Shape;1284;p109"/>
          <p:cNvSpPr txBox="1"/>
          <p:nvPr/>
        </p:nvSpPr>
        <p:spPr>
          <a:xfrm>
            <a:off x="566774" y="1214439"/>
            <a:ext cx="19315076" cy="947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Composition of function</a:t>
            </a:r>
            <a:endParaRPr/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functions f: A→B and g: B→C can be composed to give a composition g o f. This is a function from A to C defined by (gof)(x) = g(f(x)) </a:t>
            </a:r>
            <a:endParaRPr/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 f(x) = x + 2 and g(x) = 2x, find ( f o g)(x) and ( g o f)(x)</a:t>
            </a:r>
            <a:endParaRPr/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 o g)(x) = f (g(x)) = f(2x) = 2x+2 ,(g o f)(x) = g (f(x)) = g(x+2) = 2(x+2)=2x+4</a:t>
            </a:r>
            <a:endParaRPr/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Hence, (f o g)(x) ≠ (g o f)(x)</a:t>
            </a:r>
            <a:endParaRPr/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Facts about Composition </a:t>
            </a:r>
            <a:endParaRPr/>
          </a:p>
          <a:p>
            <a:pPr marL="469900" marR="0" lvl="0" indent="-457200" algn="l" rtl="0">
              <a:spcBef>
                <a:spcPts val="11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 and g are one-to-one then the function (g o f) is also one-to-one. </a:t>
            </a:r>
            <a:endParaRPr/>
          </a:p>
          <a:p>
            <a:pPr marL="469900" marR="0" lvl="0" indent="-457200" algn="l" rtl="0">
              <a:spcBef>
                <a:spcPts val="11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 and g are onto then the function (g o f) is also onto. </a:t>
            </a:r>
            <a:endParaRPr/>
          </a:p>
          <a:p>
            <a:pPr marL="469900" marR="0" lvl="0" indent="-457200" algn="l" rtl="0">
              <a:spcBef>
                <a:spcPts val="11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Composition always holds associative property but does not hold commutative property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5" name="Google Shape;1285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774" y="5349875"/>
            <a:ext cx="18440400" cy="335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9" descr="Composition of functions - DISCRETE MATHEMATICS LECTURES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7" name="Google Shape;1287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38250" y="2454275"/>
            <a:ext cx="5410200" cy="23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2970213" y="722313"/>
            <a:ext cx="74612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2982913" y="735013"/>
            <a:ext cx="46037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3" y="1809750"/>
            <a:ext cx="7202487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 flipH="1">
            <a:off x="9594850" y="2014538"/>
            <a:ext cx="8878888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"indegree" of a ЄA is the number of elements b Є A such that b R a. The "outdegree" of a Є A is the number of elements b Є A such that a R b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6" name="Google Shape;186;p11"/>
          <p:cNvGraphicFramePr/>
          <p:nvPr/>
        </p:nvGraphicFramePr>
        <p:xfrm>
          <a:off x="9518650" y="42830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{856DEA36-043C-420C-8055-F59996080E7F}</a:tableStyleId>
              </a:tblPr>
              <a:tblGrid>
                <a:gridCol w="291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750"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Elements</a:t>
                      </a: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Indegree</a:t>
                      </a: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Outdegree</a:t>
                      </a: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600"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" marR="0" lvl="0" indent="0" algn="ctr" rtl="0">
                        <a:lnSpc>
                          <a:spcPct val="4281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600"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425"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" marR="0" lvl="0" indent="0" algn="ctr" rtl="0">
                        <a:lnSpc>
                          <a:spcPct val="4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7600"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7945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68580" marR="0" lvl="0" indent="0" algn="ctr" rtl="0">
                        <a:lnSpc>
                          <a:spcPct val="4234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7" name="Google Shape;187;p11"/>
          <p:cNvCxnSpPr/>
          <p:nvPr/>
        </p:nvCxnSpPr>
        <p:spPr>
          <a:xfrm flipH="1">
            <a:off x="4641850" y="5759450"/>
            <a:ext cx="1752600" cy="7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88" name="Google Shape;18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1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1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1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97" name="Google Shape;1297;p110"/>
          <p:cNvSpPr/>
          <p:nvPr/>
        </p:nvSpPr>
        <p:spPr>
          <a:xfrm>
            <a:off x="1008063" y="1192213"/>
            <a:ext cx="18527712" cy="113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1.let A = {a, b, c, d} and B = {e, f, g, h} and f: A → B be a function defined by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(a) =e, f (b) = e, f (c) = h, f (d) = g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as a relation from A to B, f = {(a, e), (b, e), (c, h), (d, g)}  here domain(f)=A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of f=f(A)={e, h ,g}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	a relation from B to A, given by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{(e, a), (e, b), (h, c), (g, d)}       </a:t>
            </a:r>
            <a:endParaRPr/>
          </a:p>
          <a:p>
            <a:pPr marL="127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Dom (f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{e, h, g} = Ran(f) and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 (f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{a, b, c, d} = A = Dom (f)  Also, (f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</a:t>
            </a:r>
            <a:endParaRPr/>
          </a:p>
          <a:p>
            <a:pPr marL="12700" marR="0" lvl="0" indent="0" algn="l" rtl="0">
              <a:lnSpc>
                <a:spcPct val="110000"/>
              </a:lnSpc>
              <a:spcBef>
                <a:spcPts val="10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Although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relation from B to A, it is not function from B to A, because e is related  to two elements ‘a’ and ‘b’ under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Let A = {1,2,3,4} and B = {5,6,7,8} and the function f: A → B defined by  f (1) = 6, f(2) =8, f(3) = 5, f(4) = 7 Then, f = {(1, 6), (2, 8), (3, 5), (4, 7)}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{(6 , 1), (8 , 2), (3 , 5), (7 , 4)}</a:t>
            </a:r>
            <a:endParaRPr/>
          </a:p>
          <a:p>
            <a:pPr marL="12700" marR="0" lvl="0" indent="0" algn="l" rtl="0">
              <a:spcBef>
                <a:spcPts val="16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case,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not only a relation from B to A but a function as well.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8" name="Google Shape;1298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1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1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1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1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07" name="Google Shape;1307;p111"/>
          <p:cNvSpPr/>
          <p:nvPr/>
        </p:nvSpPr>
        <p:spPr>
          <a:xfrm>
            <a:off x="1008063" y="1192213"/>
            <a:ext cx="18527712" cy="855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3.let A = {1,2,3,4} and B = {a,b,c} C ={w,x,y,z} and f: A → B , g: B →C be  functions given by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 = {(1,a), (2,a), (3,b), (4,c)} g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{(a,x), (b,y), (c,z)}       Find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f.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WKT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gof(x)=g(f(x))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gof(1)=g(f(1)=g(a)=x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gof(2)=g(f(2)=g(a)=x</a:t>
            </a:r>
            <a:endParaRPr/>
          </a:p>
          <a:p>
            <a:pPr marL="1143000" marR="0" lvl="2" indent="-22860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gof(3)=g(f(3)=g(b)=y</a:t>
            </a:r>
            <a:endParaRPr/>
          </a:p>
          <a:p>
            <a:pPr marL="1143000" marR="0" lvl="2" indent="-22860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gof(4)=g(f(4)=g(c)=z</a:t>
            </a:r>
            <a:endParaRPr/>
          </a:p>
          <a:p>
            <a:pPr marL="1143000" marR="0" lvl="2" indent="-22860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gof = {(1 , x), (2 , x), (3 , y), (4 , z)}</a:t>
            </a:r>
            <a:endParaRPr/>
          </a:p>
          <a:p>
            <a:pPr marL="12700" marR="0" lvl="0" indent="0" algn="l" rtl="0"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Let f : R →R and g: R →R, given by f(x)=x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g(x)=x+5 find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and f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WKT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gof(x)=g(f(x)) = g(x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+5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fog(x)=f(g(x))=f(x+5) = (x+5)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+10x+25</a:t>
            </a:r>
            <a:endParaRPr/>
          </a:p>
          <a:p>
            <a:pPr marL="127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gof  ≠ fog  That is composition is not commutative.</a:t>
            </a:r>
            <a:endParaRPr/>
          </a:p>
        </p:txBody>
      </p:sp>
      <p:pic>
        <p:nvPicPr>
          <p:cNvPr id="1308" name="Google Shape;1308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1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1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1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17" name="Google Shape;1317;p112"/>
          <p:cNvSpPr/>
          <p:nvPr/>
        </p:nvSpPr>
        <p:spPr>
          <a:xfrm>
            <a:off x="1008063" y="1192213"/>
            <a:ext cx="18527712" cy="866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To perform composition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: A →C, co domain of f =  domain of g. If range of f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⊆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domain of g.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For any f: A →B, f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 = I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Theorem:1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f: A →B and g: B →C show that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If f and g are one to one then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is one to one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If f and g are onto then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is onto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</a:t>
            </a:r>
            <a:endParaRPr/>
          </a:p>
          <a:p>
            <a:pPr marL="527050" marR="0" lvl="0" indent="-514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with (gof)(a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)=(gof)(a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Then it implies that g(f(a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))= g(f(a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∵ g is one to one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Also,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⟹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∵ f is one to one </a:t>
            </a:r>
            <a:endParaRPr/>
          </a:p>
          <a:p>
            <a:pPr marL="469900" marR="0" lvl="0" indent="-4572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∴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is one to one.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For 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: A →C, let z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∵ g is onto, there exists y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with g(y)=z.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with f onto and y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, there exists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with f(x)=y. </a:t>
            </a:r>
            <a:endParaRPr/>
          </a:p>
          <a:p>
            <a:pPr marL="469900" marR="0" lvl="0" indent="-4572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∴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z=g(y)=g(f(x))=(gof)(x), so range of gof = C= co domain of gof and </a:t>
            </a:r>
            <a:endParaRPr/>
          </a:p>
          <a:p>
            <a:pPr marL="469900" marR="0" lvl="0" indent="-4572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∴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gof is onto.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8" name="Google Shape;1318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1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1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1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27" name="Google Shape;1327;p113"/>
          <p:cNvSpPr/>
          <p:nvPr/>
        </p:nvSpPr>
        <p:spPr>
          <a:xfrm>
            <a:off x="1008063" y="1192213"/>
            <a:ext cx="18527712" cy="513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Theorem: 2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 that composition of function is associative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A →B and g: B →C    h: C →D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8" name="Google Shape;1328;p113" descr="associativity in nL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7650" y="3216275"/>
            <a:ext cx="9564355" cy="514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1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1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1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1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38" name="Google Shape;1338;p114"/>
          <p:cNvSpPr/>
          <p:nvPr/>
        </p:nvSpPr>
        <p:spPr>
          <a:xfrm>
            <a:off x="1008063" y="1192213"/>
            <a:ext cx="18527712" cy="914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Powers of functions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f: A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→A, we define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 and for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n+1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f o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A={1,2,3,4} f: A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→A = {(1,2),(2,2),(3,1),(4,3)}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=f o f=  {(1,2)(2,2),(3,2),(4,1)}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=f o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{(1,2),(2,2),(3,1),(4,3)} o{(1,2)(2,2),(3,2),(4,1)} = {(1,2),(2,2),(3,2),(4,2)}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f o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={(1,2),(2,2),(3,1),(4,3)} o  {(1,2),(2,2),(3,2),(4,2)} = {(1,2),(2,2),(3,2),(4,2)}=f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1270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Converse of function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sets A,B if f: A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→B, then converse of f denoted by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is obtained by interchanging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and y in (x, y)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Converse of a function is a relation  and need not be a function.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f: A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 with f={(1,w),(2,x),(3,y),(4,x)}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{(w,1),(x,2),(y,3),(x,4) is a relation from B to A ,but not a function</a:t>
            </a:r>
            <a:endParaRPr/>
          </a:p>
        </p:txBody>
      </p:sp>
      <p:sp>
        <p:nvSpPr>
          <p:cNvPr id="1339" name="Google Shape;1339;p114"/>
          <p:cNvSpPr/>
          <p:nvPr/>
        </p:nvSpPr>
        <p:spPr>
          <a:xfrm>
            <a:off x="5720316" y="3232237"/>
            <a:ext cx="3359889" cy="1254703"/>
          </a:xfrm>
          <a:custGeom>
            <a:avLst/>
            <a:gdLst/>
            <a:ahLst/>
            <a:cxnLst/>
            <a:rect l="l" t="t" r="r" b="b"/>
            <a:pathLst>
              <a:path w="3359889" h="1254703" extrusionOk="0">
                <a:moveTo>
                  <a:pt x="3359889" y="1212172"/>
                </a:moveTo>
                <a:cubicBezTo>
                  <a:pt x="2978888" y="602572"/>
                  <a:pt x="2597888" y="-7027"/>
                  <a:pt x="2041451" y="61"/>
                </a:cubicBezTo>
                <a:cubicBezTo>
                  <a:pt x="1485014" y="7149"/>
                  <a:pt x="21265" y="1254703"/>
                  <a:pt x="21265" y="1254703"/>
                </a:cubicBezTo>
                <a:lnTo>
                  <a:pt x="21265" y="1254703"/>
                </a:lnTo>
                <a:lnTo>
                  <a:pt x="0" y="1190907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0" name="Google Shape;1340;p114"/>
          <p:cNvCxnSpPr/>
          <p:nvPr/>
        </p:nvCxnSpPr>
        <p:spPr>
          <a:xfrm flipH="1">
            <a:off x="5632450" y="4307810"/>
            <a:ext cx="271869" cy="2038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41" name="Google Shape;134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1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1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1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50" name="Google Shape;1350;p115"/>
          <p:cNvSpPr/>
          <p:nvPr/>
        </p:nvSpPr>
        <p:spPr>
          <a:xfrm>
            <a:off x="1008063" y="1192213"/>
            <a:ext cx="18527712" cy="2223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A={1,2,3}  B={x,y,z} f: A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 with f={(1,x),(2,y),(3,z)}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{(x,1),(y,2),(z,3)} is a function from B to A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f= {(x,1),(y,2),(z,3)}  o {(1,x),(2,y),(3,z)} ={(1,1),(2,2),(3,3)} = I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o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{(1,x),(2,y),(3,z)} o {(x,1),(y,2),(z,3)} ={(x,x),(y,y),(z,z)} = I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pic>
        <p:nvPicPr>
          <p:cNvPr id="1351" name="Google Shape;135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1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1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1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1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60" name="Google Shape;1360;p116"/>
          <p:cNvSpPr/>
          <p:nvPr/>
        </p:nvSpPr>
        <p:spPr>
          <a:xfrm>
            <a:off x="1008063" y="1192213"/>
            <a:ext cx="18527712" cy="99903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88" t="-853" r="-261" b="-11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61" name="Google Shape;1361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11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1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1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70" name="Google Shape;1370;p117"/>
          <p:cNvSpPr/>
          <p:nvPr/>
        </p:nvSpPr>
        <p:spPr>
          <a:xfrm>
            <a:off x="1008063" y="1192213"/>
            <a:ext cx="18527712" cy="111111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55" t="-766" r="-8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71" name="Google Shape;1371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1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11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1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80" name="Google Shape;1380;p118"/>
          <p:cNvSpPr/>
          <p:nvPr/>
        </p:nvSpPr>
        <p:spPr>
          <a:xfrm>
            <a:off x="1008063" y="1192213"/>
            <a:ext cx="18527712" cy="1116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the function f : R → R be defined by f (x) = 4x – 1, ∀ x ∈ R. Then, show that f is one-one.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two elements x1 , x2 ∈ R such that f (x1) = f (x2), we have 4x1 – 1 = 4x2 – 1 ⇒ 4x1 = 4x2 , i.e., x1 = x2 Hence f is one-one.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f = {(5, 2), (6, 3)}, g = {(2, 5), (3, 6)}, write f o g.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 o g = {(2, 2), (3, 3)}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Let f : R → R be the function defined by f (x) = 4x – 3 ∀ x ∈ R. Then write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that f (x) = 4x – 3 = y (say), then 4x = y + 3 ⇒ x = (y+3)/4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(y) = (y+3)/4⇒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(x) = (y+3)/4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Is the binary operation * defined on Z (set of integer) by m * n = m – n + mn ∀ m, n ∈ Z commutative?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No. Since for 1, 2 ∈ Z, 1 * 2 = 1 – 2 + 1.2 = 1 while 2 * 1 = 2 – 1 + 2.1 = 3 so that 1 * 2 ≠ 2 * 1.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f = {(5, 2), (6, 3)} and g = {(2, 5), (3, 6)}, write the range of f and g.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range of f = {2, 3} and the range of g = {5, 6}.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A = {a, b, c, d} and f = {a, b), (b, d), (c, a), (d, c)}, show that f is one one from A onto A. Find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is one-one since each element of A is assigned to distinct element of the set A. Also, f is onto since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(A) = A. And f 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{(b, a), (d, b), (a, c), (c, d)}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1" name="Google Shape;1381;p118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2" name="Google Shape;1382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1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11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11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391" name="Google Shape;1391;p119"/>
          <p:cNvSpPr/>
          <p:nvPr/>
        </p:nvSpPr>
        <p:spPr>
          <a:xfrm>
            <a:off x="1008063" y="1192213"/>
            <a:ext cx="18527712" cy="8163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270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7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the function f : R → R be defined by f(x,y) = {(x,y) |y=mx+b} , where m, b ∈ R. Then, find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2" name="Google Shape;1392;p119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3" name="Google Shape;139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050" y="1920875"/>
            <a:ext cx="158496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/>
          <p:nvPr/>
        </p:nvSpPr>
        <p:spPr>
          <a:xfrm>
            <a:off x="784225" y="301625"/>
            <a:ext cx="930275" cy="709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2970213" y="722313"/>
            <a:ext cx="74612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2982913" y="735013"/>
            <a:ext cx="46037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1782763" y="450850"/>
            <a:ext cx="179705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699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9000"/>
              </a:lnSpc>
              <a:spcBef>
                <a:spcPts val="134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98" name="Google Shape;198;p1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1054100" y="1192213"/>
            <a:ext cx="16770350" cy="457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If A = {1, 2, 3, 4} and B = {1, 4, 6, 8, 9} and R: A </a:t>
            </a: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defined by</a:t>
            </a:r>
            <a:endParaRPr/>
          </a:p>
          <a:p>
            <a:pPr marL="889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 b if b = a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Find the domain, Range, and M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  <a:p>
            <a:pPr marL="889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{1, 2, 3, 4}	B = {1, 4, 6, 8, 9}</a:t>
            </a:r>
            <a:endParaRPr/>
          </a:p>
          <a:p>
            <a:pPr marL="88900" marR="0" lvl="0" indent="0" algn="l" rtl="0">
              <a:lnSpc>
                <a:spcPct val="179000"/>
              </a:lnSpc>
              <a:spcBef>
                <a:spcPts val="1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{(x, y)/x A, y B and y 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 R = {(1, 1), (2, 4), (3, 9)}</a:t>
            </a:r>
            <a:endParaRPr/>
          </a:p>
          <a:p>
            <a:pPr marL="889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Domain: Dom (R) = {1, 2, 3}</a:t>
            </a:r>
            <a:endParaRPr/>
          </a:p>
          <a:p>
            <a:pPr marL="889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Range:	Ran (R) = {1, 4, 9}</a:t>
            </a:r>
            <a:endParaRPr/>
          </a:p>
          <a:p>
            <a:pPr marL="889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3000" y="4359275"/>
            <a:ext cx="5557838" cy="21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2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2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2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12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03" name="Google Shape;1403;p120"/>
          <p:cNvSpPr/>
          <p:nvPr/>
        </p:nvSpPr>
        <p:spPr>
          <a:xfrm>
            <a:off x="1008063" y="1192213"/>
            <a:ext cx="18527712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4" name="Google Shape;1404;p120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5" name="Google Shape;1405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850" y="2226477"/>
            <a:ext cx="15011400" cy="791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2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2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2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2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5" name="Google Shape;1415;p121"/>
          <p:cNvSpPr/>
          <p:nvPr/>
        </p:nvSpPr>
        <p:spPr>
          <a:xfrm>
            <a:off x="1008063" y="1192213"/>
            <a:ext cx="18527712" cy="71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the function f : R → R be defined by f(x) = 3x+1. find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={(x, y) | y=3x+1}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{(x, y) | x= 3y+1}  // replacing x by y and y by x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= {(x, y) | y=(x-1)/3}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we get 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=(x-1)/3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f: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→ R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by f(x)=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+5 find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in following cases</a:t>
            </a:r>
            <a:endParaRPr/>
          </a:p>
          <a:p>
            <a:pPr marL="527050" marR="0" lvl="0" indent="-514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B={6}            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(x)={x ∈Z | f(x)=6} = {x ∈Z |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+5 =6} = {x ∈Z |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1}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Now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(6)=±1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B=[6,7]</a:t>
            </a:r>
            <a:endParaRPr/>
          </a:p>
          <a:p>
            <a:pPr marL="742950" marR="0" lvl="1" indent="-28575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([6,7]) = {x ∈Z | f(x) ∈[6,7]}</a:t>
            </a:r>
            <a:endParaRPr/>
          </a:p>
          <a:p>
            <a:pPr marL="742950" marR="0" lvl="1" indent="-28575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([6,7]) :  6 ≤x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 ≤7 </a:t>
            </a:r>
            <a:endParaRPr/>
          </a:p>
          <a:p>
            <a:pPr marL="742950" marR="0" lvl="1" indent="-28575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Subtracting 5 we get, 1 ≤x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≤2              x=±1</a:t>
            </a:r>
            <a:endParaRPr/>
          </a:p>
        </p:txBody>
      </p:sp>
      <p:sp>
        <p:nvSpPr>
          <p:cNvPr id="1416" name="Google Shape;1416;p121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7" name="Google Shape;1417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2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2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2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2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26" name="Google Shape;1426;p122"/>
          <p:cNvSpPr/>
          <p:nvPr/>
        </p:nvSpPr>
        <p:spPr>
          <a:xfrm>
            <a:off x="1008063" y="1192213"/>
            <a:ext cx="18527712" cy="866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f: Z → R  given by f(x)=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+5 find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in following cases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B=[6,10]   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([6,10]) = {x ∈Z | f(x) ∈[6,10]}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([6,10]) :  6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 ≤10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Subtracting 5 we get, 1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≤5             x=±1, ±2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d) B=[-4,5)   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= {x ∈Z | f(x) ∈[-4,5]}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:  -4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 &lt;5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Subtracting 5 we get, -9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&lt;0             x=ϕ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B=[-4,5]   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= {x ∈Z | f(x) ∈[-4,5]}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:  -4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 ≤5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Subtracting 5 we get, -9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≤0             x=0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7" name="Google Shape;1427;p122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8" name="Google Shape;1428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2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12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12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2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37" name="Google Shape;1437;p123"/>
          <p:cNvSpPr/>
          <p:nvPr/>
        </p:nvSpPr>
        <p:spPr>
          <a:xfrm>
            <a:off x="1212849" y="1498602"/>
            <a:ext cx="18322925" cy="98784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7" b="-104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38" name="Google Shape;1438;p123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9" name="Google Shape;1439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2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2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12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48" name="Google Shape;1448;p124"/>
          <p:cNvSpPr/>
          <p:nvPr/>
        </p:nvSpPr>
        <p:spPr>
          <a:xfrm>
            <a:off x="1008063" y="1192213"/>
            <a:ext cx="18527712" cy="412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g: R → R  given by f(x)=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+5 find g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in following cases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e) B=[-4,5]   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= {x ∈Z | g(x) ∈[-4,5]}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([-4,5]) :  -4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+ 5 ≤5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Subtracting 5 we get, -9 ≤x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≤0  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x=0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9" name="Google Shape;1449;p124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0" name="Google Shape;1450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88" y="4283075"/>
            <a:ext cx="12628562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2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2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12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12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60" name="Google Shape;1460;p125"/>
          <p:cNvSpPr/>
          <p:nvPr/>
        </p:nvSpPr>
        <p:spPr>
          <a:xfrm>
            <a:off x="1008063" y="1192213"/>
            <a:ext cx="18527712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1" name="Google Shape;1461;p125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2" name="Google Shape;1462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2450" y="1255924"/>
            <a:ext cx="14477999" cy="100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2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2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2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2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72" name="Google Shape;1472;p126"/>
          <p:cNvSpPr/>
          <p:nvPr/>
        </p:nvSpPr>
        <p:spPr>
          <a:xfrm>
            <a:off x="1008063" y="1192213"/>
            <a:ext cx="18527712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3" name="Google Shape;1473;p126"/>
          <p:cNvSpPr/>
          <p:nvPr/>
        </p:nvSpPr>
        <p:spPr>
          <a:xfrm>
            <a:off x="6851650" y="407988"/>
            <a:ext cx="25155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4" name="Google Shape;1474;p126"/>
          <p:cNvSpPr txBox="1"/>
          <p:nvPr/>
        </p:nvSpPr>
        <p:spPr>
          <a:xfrm>
            <a:off x="679450" y="1616075"/>
            <a:ext cx="18440400" cy="67051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25" t="-1272" b="-3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475" name="Google Shape;1475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27"/>
          <p:cNvSpPr/>
          <p:nvPr/>
        </p:nvSpPr>
        <p:spPr>
          <a:xfrm>
            <a:off x="-34925" y="-41275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2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2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2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127"/>
          <p:cNvSpPr txBox="1">
            <a:spLocks noGrp="1"/>
          </p:cNvSpPr>
          <p:nvPr>
            <p:ph type="title"/>
          </p:nvPr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1485" name="Google Shape;1485;p127" descr="Image result for thankyou slide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6475" y="1463675"/>
            <a:ext cx="12677775" cy="9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/>
          <p:nvPr/>
        </p:nvSpPr>
        <p:spPr>
          <a:xfrm>
            <a:off x="784225" y="301625"/>
            <a:ext cx="930275" cy="709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3"/>
          <p:cNvSpPr/>
          <p:nvPr/>
        </p:nvSpPr>
        <p:spPr>
          <a:xfrm>
            <a:off x="2970213" y="722313"/>
            <a:ext cx="74612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2982913" y="735013"/>
            <a:ext cx="46037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1782763" y="450850"/>
            <a:ext cx="179705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699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9000"/>
              </a:lnSpc>
              <a:spcBef>
                <a:spcPts val="134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10" name="Google Shape;210;p1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1130604" y="1192213"/>
            <a:ext cx="17989246" cy="1008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a relation: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1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relation R on a set A is called </a:t>
            </a:r>
            <a:r>
              <a:rPr lang="en-US" sz="32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reflexive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(a, a)∈R for every element a∈A. </a:t>
            </a:r>
            <a:endParaRPr/>
          </a:p>
          <a:p>
            <a:pPr marL="12700" marR="0" lvl="0" indent="0" algn="l" rtl="0">
              <a:spcBef>
                <a:spcPts val="111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Or </a:t>
            </a:r>
            <a:endParaRPr/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a relation on a set A.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87197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"R is reflexive" if (a, a) Є R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ЄA or a R a,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Є A.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87197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reflexive of relations      =    2^ 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n)</a:t>
            </a:r>
            <a:endParaRPr/>
          </a:p>
          <a:p>
            <a:pPr marL="12700" marR="187197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87197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= {1, 2, 3}</a:t>
            </a:r>
            <a:endParaRPr/>
          </a:p>
          <a:p>
            <a:pPr marL="6597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1), (2, 2) (1, 2), (3, 2) (3, 3)}Therefore, R is reflexive.</a:t>
            </a:r>
            <a:endParaRPr/>
          </a:p>
          <a:p>
            <a:pPr marL="0" marR="0" lvl="0" indent="0" algn="l" rtl="0">
              <a:spcBef>
                <a:spcPts val="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on a set A is "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not-reflexive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if ’a‘ is not relation to ‘a‘ for some a ЄA or (a,a)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for some a Є A</a:t>
            </a:r>
            <a:endParaRPr/>
          </a:p>
          <a:p>
            <a:pPr marL="659765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{1, 2, 3}</a:t>
            </a:r>
            <a:endParaRPr/>
          </a:p>
          <a:p>
            <a:pPr marL="65976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1), (2, 1), (3, 2), (3, 3)} =&gt; (2, 2)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 is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not-reflexive.</a:t>
            </a:r>
            <a:endParaRPr sz="32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Are the following relations on {1, 2, 3, 4} reflexive?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{(1, 1), (1, 2), (2, 3), (3, 3), (4, 4)}    Ans: No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{(1, 1), (2, 2), (2, 3), (3, 3), (4, 4)}   Ans: Yes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{(1, 1), (2, 2), (3, 3)}   Ans: No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/>
          <p:nvPr/>
        </p:nvSpPr>
        <p:spPr>
          <a:xfrm>
            <a:off x="2970213" y="722313"/>
            <a:ext cx="74612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2982913" y="735013"/>
            <a:ext cx="46037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19" name="Google Shape;219;p1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1130604" y="1192213"/>
            <a:ext cx="17989246" cy="821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a relation:</a:t>
            </a: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253490" lvl="0" indent="-203200" algn="l" rtl="0">
              <a:lnSpc>
                <a:spcPct val="80937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2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Irreflexive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relation R on a set A is irreflexive if (a , a)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R,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Є A. 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253490" lvl="0" indent="0" algn="l" rtl="0">
              <a:lnSpc>
                <a:spcPct val="80937"/>
              </a:lnSpc>
              <a:spcBef>
                <a:spcPts val="270"/>
              </a:spcBef>
              <a:spcAft>
                <a:spcPts val="0"/>
              </a:spcAft>
              <a:buNone/>
            </a:pPr>
            <a:endParaRPr sz="32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1253490" lvl="0" indent="0" algn="l" rtl="0">
              <a:lnSpc>
                <a:spcPct val="80937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= {(1, 2) (2, 1) (3, 2) (3, 1)}</a:t>
            </a:r>
            <a:endParaRPr/>
          </a:p>
          <a:p>
            <a:pPr marL="1536700" marR="0" lvl="0" indent="0" algn="l" rtl="0">
              <a:spcBef>
                <a:spcPts val="969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(1, 1), (2, 2) (3, 3)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∉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hence R is irreflexive.</a:t>
            </a:r>
            <a:endParaRPr/>
          </a:p>
          <a:p>
            <a:pPr marL="12700" marR="266065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on a set A is ―not irreflexive if 'a' is related to 'a' for some a Є A.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66065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# irreflexive of relations      =    2^ 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n)</a:t>
            </a:r>
            <a:endParaRPr/>
          </a:p>
          <a:p>
            <a:pPr marL="12700" marR="266065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66065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R= {(1, 1) (1, 2) (2, 1) (3, 2) (3, 1)} on set A={1,2,3}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653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(1, 1) Є R hence R is ―not irreflexive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653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is not reflexive also, since (2,2) and (3,3)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∉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653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R is neither reflexive, nor irreflexive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/>
          <p:nvPr/>
        </p:nvSpPr>
        <p:spPr>
          <a:xfrm>
            <a:off x="2970213" y="722313"/>
            <a:ext cx="74612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2982913" y="735013"/>
            <a:ext cx="46037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14700250" y="407988"/>
            <a:ext cx="48228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5"/>
          <p:cNvSpPr txBox="1"/>
          <p:nvPr/>
        </p:nvSpPr>
        <p:spPr>
          <a:xfrm>
            <a:off x="1130604" y="1539875"/>
            <a:ext cx="17760646" cy="925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715" lvl="0" indent="-20320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3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 Relation: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relation R on a set A is called </a:t>
            </a:r>
            <a:r>
              <a:rPr lang="en-US" sz="32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symmetric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(b, a)∈R whenever (a, b)∈R for all a, b∈A.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 A = {1, 2, 3} and R = {(1, 1) (1, 2) (2, 1) (3, 2) (2, 3)}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 is symmetric.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on a set A is said to be "not symmetric" if a R b and b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for some a, b Є A.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= {1, 2, 3} and R = {(1, 2) (3, 2) (1, 3) (2, 1) (2, 3)}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 is not symmetric.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symmetric relations    = 2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 2 ^((n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-n)/2) = 2^ ((n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+ n)/2)</a:t>
            </a:r>
            <a:endParaRPr/>
          </a:p>
          <a:p>
            <a:pPr marL="12700" marR="6350" lvl="0" indent="-203200" algn="l" rtl="0">
              <a:lnSpc>
                <a:spcPct val="110000"/>
              </a:lnSpc>
              <a:spcBef>
                <a:spcPts val="99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4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Asymmetric: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relation R on a set A is called </a:t>
            </a:r>
            <a:r>
              <a:rPr lang="en-US" sz="32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asymmetric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(a, b)∈R implies that (b, a)∉R for all a, b∈A. </a:t>
            </a:r>
            <a:endParaRPr/>
          </a:p>
          <a:p>
            <a:pPr marL="15367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2), (1, 3) (3, 2)}</a:t>
            </a:r>
            <a:endParaRPr/>
          </a:p>
          <a:p>
            <a:pPr marL="508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 is asymmetric.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8255" lvl="0" indent="38100" algn="l" rtl="0">
              <a:lnSpc>
                <a:spcPct val="110000"/>
              </a:lnSpc>
              <a:spcBef>
                <a:spcPts val="994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on a set A is said to be "not Asymmetric" if a R b and b R a for some a, b  ЄA R = {(1, 1) (1, 2) (1, 3) (3, 2)}</a:t>
            </a:r>
            <a:endParaRPr/>
          </a:p>
          <a:p>
            <a:pPr marL="12700" marR="0" lvl="0" indent="0" algn="l" rtl="0"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is not symmetric.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asymmetric relations    = 3 ^((n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-n)/2)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1714500" y="1539875"/>
            <a:ext cx="17557750" cy="782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lvl="0" indent="-203200" algn="l" rtl="0">
              <a:lnSpc>
                <a:spcPct val="110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5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Anti – symmetric: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a relation on a set A, then R is anti symmetric if whenever  a R b and b R a then a = b (for some a, b Є A)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antisymmetric relations    = 2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 3 ^((n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-n)/2) 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Let, A = {1, 2, 3} and R = {(1, 1), (1, 2), (3, 2)}</a:t>
            </a:r>
            <a:endParaRPr/>
          </a:p>
          <a:p>
            <a:pPr marL="12700" marR="3206750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is anti-symmetric Є 1R1 and 1 = 1.  </a:t>
            </a:r>
            <a:endParaRPr/>
          </a:p>
          <a:p>
            <a:pPr marL="12700" marR="3206750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3206750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2) (2, 1)}</a:t>
            </a:r>
            <a:endParaRPr/>
          </a:p>
          <a:p>
            <a:pPr marL="12700" marR="3206750" lvl="0" indent="0" algn="l" rtl="0">
              <a:lnSpc>
                <a:spcPct val="1792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1R2, 2R1 but 2 = 1 hence R is not anti symmetric.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715" lvl="0" indent="-203200" algn="l" rtl="0">
              <a:lnSpc>
                <a:spcPct val="110000"/>
              </a:lnSpc>
              <a:spcBef>
                <a:spcPts val="100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6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Transitive Property: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a relation on a set A, then R is transitive if whenever a  R b and b R c, then a R c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a, b, c Є ¸ A.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Let, A = {1, 2, 3} and R = {(1, 1), (1, 3), (2, 3), (3, 1) (2, 1), (3, 3)} (all should satisfy)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54" name="Google Shape;254;p17"/>
          <p:cNvSpPr txBox="1"/>
          <p:nvPr/>
        </p:nvSpPr>
        <p:spPr>
          <a:xfrm>
            <a:off x="1714500" y="1539875"/>
            <a:ext cx="16719550" cy="975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A, B are two sets with |B| = 3. If there are 4096 relations from A to B, what is |A|?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|A|=4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A={1,2,3} B={2,4,5} Then find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|AxB|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on A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 that contain (1,2) and (1,5)    Ans: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 that contain 5 ordered pairs        Ans: 9C5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 that contain atleast 7 elements        Ans: 9C7+9C8+9C9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 that contain either (1,2) or (1,5)     Ans: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relations from A to B that contain (1,2) or (1,5)            Ans: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3x2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66" name="Google Shape;266;p18"/>
          <p:cNvSpPr txBox="1"/>
          <p:nvPr/>
        </p:nvSpPr>
        <p:spPr>
          <a:xfrm>
            <a:off x="1714500" y="1539875"/>
            <a:ext cx="16719550" cy="755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 startAt="3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A={1,2,3} B={2,4,5} Then find 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A={(x, y): x&lt;y}                     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{(1,2),(1,3),(2,3)}     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A ={(x, y): x ≤y}                   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{(1,1),(1,2),(1,3),(2,2),(2,3),(3,3)} 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A ={(x, y): x ≥y}                   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{(1,1),(2,1),(2,2),(3,1),(3,2),(3,3)}</a:t>
            </a:r>
            <a:endParaRPr/>
          </a:p>
          <a:p>
            <a:pPr marL="527050" marR="0" lvl="0" indent="-5143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properties of each relations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Not reflexive, Irreflexive, not symmetric, Asymmetric, transitive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…………..</a:t>
            </a:r>
            <a:endParaRPr/>
          </a:p>
          <a:p>
            <a:pPr marL="12700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27050" marR="0" lvl="0" indent="-3111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78" name="Google Shape;278;p19"/>
          <p:cNvSpPr txBox="1"/>
          <p:nvPr/>
        </p:nvSpPr>
        <p:spPr>
          <a:xfrm>
            <a:off x="1714500" y="1539875"/>
            <a:ext cx="16719550" cy="755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aRb when ab ≥ 0 over Z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properties of relation R</a:t>
            </a:r>
            <a:endParaRPr sz="32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integers we have xx ≥ 0 ∴ R is reflexive.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(x, y) Є R ⇒ xy ≥ 0  then yx ≥ 0 ⇒ (y, x) Є R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symmetric.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(3,0), (0,-7) Є R But (3,-7) ∉ R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not transitive.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(x, y) Є R and (y, x) Є R ⇏ x=y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(3,0), (0,3) Є R ⇏ 3=0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not anti symmetric.</a:t>
            </a:r>
            <a:endParaRPr/>
          </a:p>
        </p:txBody>
      </p:sp>
      <p:pic>
        <p:nvPicPr>
          <p:cNvPr id="279" name="Google Shape;2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995363" y="1778794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2982913" y="71278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2998788" y="725488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1822450" y="1476375"/>
            <a:ext cx="17145000" cy="485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relations, Composition of Relations, Partial Orders, Hasse Diagrams, Equivalence Relations and Partitions.</a:t>
            </a:r>
            <a:endParaRPr/>
          </a:p>
          <a:p>
            <a:pPr marL="127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endParaRPr sz="4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Functions-plain, One-to-one, onto functions, Sterling numbers of the second kind, Function composition and Inverse function, Growth of function.</a:t>
            </a:r>
            <a:endParaRPr sz="4500">
              <a:solidFill>
                <a:srgbClr val="00589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156450" y="241300"/>
            <a:ext cx="4506913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 sz="3500" b="1">
              <a:solidFill>
                <a:srgbClr val="36609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7164388" y="382588"/>
            <a:ext cx="82296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b="1">
              <a:solidFill>
                <a:srgbClr val="422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422C7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349" y="243681"/>
            <a:ext cx="4925857" cy="153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290" name="Google Shape;290;p20"/>
          <p:cNvSpPr txBox="1"/>
          <p:nvPr/>
        </p:nvSpPr>
        <p:spPr>
          <a:xfrm>
            <a:off x="1677988" y="1539875"/>
            <a:ext cx="16719550" cy="755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Let U be set. R is a relation on P(U) defined by (A, B) Є R if A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⊆ B for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 Є U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properties of relation R</a:t>
            </a:r>
            <a:endParaRPr sz="32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A Є U, (A,A) Є R since A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⊆ A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reflexive.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⊆ B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but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⊄ A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 (B,A) ∉ R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not symmetric.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⊆ B  and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(B, C) Є R ⇒ B ⊆ C Then A ⊆ C ∴ (A,C) Є R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transitive.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⊆ B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and (B, A) Є R ⇒ B⊆ A  then A=B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anti symmetric.</a:t>
            </a:r>
            <a:endParaRPr/>
          </a:p>
        </p:txBody>
      </p:sp>
      <p:pic>
        <p:nvPicPr>
          <p:cNvPr id="291" name="Google Shape;2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02" name="Google Shape;302;p21"/>
          <p:cNvSpPr txBox="1"/>
          <p:nvPr/>
        </p:nvSpPr>
        <p:spPr>
          <a:xfrm>
            <a:off x="1677988" y="1539875"/>
            <a:ext cx="16719550" cy="755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 is a relation on 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defined by aRb if a exactly divides b.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Write properties of relation R</a:t>
            </a:r>
            <a:endParaRPr sz="32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positive integers we have a exactly divides a. ie a|a    So,(a, a) Є R</a:t>
            </a:r>
            <a:endParaRPr sz="3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reflexive.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a|b  then b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∤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⇒ (b, a) ∉ R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not symmetric.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a|b and (b,c) Є R ⇒ b|c. Then a|c  ∴ (a, c) Є R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transitive.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⇒ a|b  and (b, a) ⇒ R b|a then  a=b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R is anti symmetric.</a:t>
            </a:r>
            <a:endParaRPr/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14" name="Google Shape;314;p22"/>
          <p:cNvSpPr txBox="1"/>
          <p:nvPr/>
        </p:nvSpPr>
        <p:spPr>
          <a:xfrm>
            <a:off x="1677988" y="1539875"/>
            <a:ext cx="16719550" cy="85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 an example of a relation on a set that is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symmetric and antisymmetric.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neither symmetric nor antisymmetric. 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969963" marR="0" lvl="1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symmetric and antisymmetric.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relation is both symmetric and antisymmetric then it contains elements of form (a, a).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if A={1,2,3}  and R is a relation on A containing {(1,1),(2,2)} then it is both symmetric and antisymmetric.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neither symmetric nor antisymmetric.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relation is not symmetric , means (a, b) Є R but (b, a) ∉ R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not antisymmetric, means (a, b) Є R and (b, a) Є R but a ≠ b.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if A={1,2,3}  and R is a relation on A containing {(1,2),(2,3)(3,2)} then it is neither symmetric nor antisymmetric.</a:t>
            </a: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>
            <a:spLocks noGrp="1"/>
          </p:cNvSpPr>
          <p:nvPr>
            <p:ph type="body" idx="1"/>
          </p:nvPr>
        </p:nvSpPr>
        <p:spPr>
          <a:xfrm>
            <a:off x="1714500" y="2073275"/>
            <a:ext cx="15643225" cy="8716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8.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 = {1, 2, 3, 4}. Identify the properties of relations which is defined on set A.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 State whether relation is reflexive, irreflexive, symmetric, asymmetric, antisymmetric, transitive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R1 = {(1, 1),(2, 2),(3, 3),(2, 1),(4, 3),(4, 1),(3, 2)} 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R2 = A × A, 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R3 = φ,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R4 = {(1, 1),(2, 2),(3, 3),(4, 4)}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R5 = {(1, 1),(2, 2),(3, 3),(4, 4),(1, 2),(2, 1),(4, 3),(3, 4)}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R1 is anti symmetric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R2 is reflexive, symmetric and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R3 is irreflexive, symmetric, asymmetric, antisymmetric,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R4 is reflexive, symmetric,  antisymmetric,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R5 is reflexive, symmetric, transitive</a:t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323" name="Google Shape;32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</a:br>
            <a:b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Exercises on relations</a:t>
            </a:r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body" idx="1"/>
          </p:nvPr>
        </p:nvSpPr>
        <p:spPr>
          <a:xfrm>
            <a:off x="2746375" y="2073275"/>
            <a:ext cx="14611350" cy="709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9. Is  the following relations on {1, 2, 3, 4} 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symmetric, anti symmetric, or asymmetric?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R1 ={(1, 1), (1, 2), (2, 1), (3, 3), (4, 4)}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R2 = {(1,1)}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R3 = {(1, 3), (3, 2), (2, 1)}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R4 = {(4, 4), (3, 3), (1, 4)}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Ans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R1 is symmetric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R2 is symmetric and anti symmetric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R3 is asymmetric and antisymmetric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R4 is antisymmetric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>
            <a:spLocks noGrp="1"/>
          </p:cNvSpPr>
          <p:nvPr>
            <p:ph type="body" idx="1"/>
          </p:nvPr>
        </p:nvSpPr>
        <p:spPr>
          <a:xfrm>
            <a:off x="1822450" y="1498600"/>
            <a:ext cx="16535400" cy="930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10. A = {1, 2, 3, 4}. Identify the properties of relations which is defined on set A.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 State whether relation is reflexive, irreflexive, symmetric, asymmetric, antisymmetric, transitive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R1 = {(1, 1),(2, 2),(3, 3),(2, 1),(4, 3),(4, 1),(3, 2)} 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R2 = A × A, 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R3 = φ,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R4 = {(1, 1),(2, 2),(3, 3),(4, 4)}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R5 = {(1, 1),(2, 2),(3, 3),(4, 4),(1, 2),(2, 1),(4, 3),(3, 4)}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R1 is anti symmetric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R2 is reflexive, symmetric and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R3 is irreflexive, symmetric, asymmetric, anti symmetric,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R4 is reflexive, symmetric,  anti symmetric,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R5 is reflexive, symmetric, transitive</a:t>
            </a:r>
            <a:endParaRPr/>
          </a:p>
          <a:p>
            <a:pPr marL="455613" lvl="1" indent="158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2965450" y="1539875"/>
            <a:ext cx="1493520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on Relations: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</a:t>
            </a:r>
            <a:r>
              <a:rPr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drive.google.com/file/d/1uJshiSJy_Ed_CxqIxcyUwGYp8wcfrWwc/view?usp=sharing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59" name="Google Shape;359;p27"/>
          <p:cNvSpPr txBox="1"/>
          <p:nvPr/>
        </p:nvSpPr>
        <p:spPr>
          <a:xfrm>
            <a:off x="1677988" y="1539875"/>
            <a:ext cx="16719550" cy="691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Problems: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whether the relation R on the set of all real numbers is reflexive, symmetric, antisymmetric, and/or transitive, where (x, y) ∈ R if and only if a) x + y = 0 b) x = ± y  c) x - y is a rational number  d) x = 2y  e) xy ≥ 0  f) xy = 0  g) x = 1  h) x = 1 or y = 1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Reflexive, 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Reflexive, 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Antisymmetric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(e) Reflexive and 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(f) 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(g) Antisymmetric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(h) Symmetric</a:t>
            </a:r>
            <a:endParaRPr/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71" name="Google Shape;371;p28"/>
          <p:cNvSpPr txBox="1"/>
          <p:nvPr/>
        </p:nvSpPr>
        <p:spPr>
          <a:xfrm>
            <a:off x="1677988" y="1539875"/>
            <a:ext cx="16719550" cy="762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Determine whether the relation R on the set of all people is reflexive, symmetric, antisymmetric, and/or transitive, where (a, b) ∈ R if and only if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is taller than b.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and b were born on the same day.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has the same first name as b.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and b have a common grandparent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 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Antisymmetric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Reflexive, 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Reflexive, 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Reflexive and Symmetric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7000">
                <a:latin typeface="Arial"/>
                <a:ea typeface="Arial"/>
                <a:cs typeface="Arial"/>
                <a:sym typeface="Arial"/>
              </a:rPr>
            </a:br>
            <a:endParaRPr sz="4000" b="1" i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15462250" y="407988"/>
            <a:ext cx="4060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1677988" y="1539875"/>
            <a:ext cx="16719550" cy="924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 Problems: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. For each of these relations on the set {1, 2, 3, 4), decide whether it is reflexive, whether it is symmetric, whether it is antisymmetric, and whether it is transitive.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{(2, 2), (2, 3), (2, 4), (3, 2), (3, 3), (3, 4)} 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{(1, 1), (1, 2), (2, 1), (2, 2), (3, 3), (4, 4))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{(2, 4), (4, 2)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{(1, 2), (2, 3), (3, 4)} 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{(1, 1), (2, 2), (3, 3), (4, 4)}</a:t>
            </a:r>
            <a:endParaRPr/>
          </a:p>
          <a:p>
            <a:pPr marL="527050" marR="0" lvl="0" indent="-514350" algn="l" rtl="0">
              <a:spcBef>
                <a:spcPts val="113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{(1, 3), (1, 4), (2, 3), (2, 4), (3, 1), (3, 4)}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</a:t>
            </a:r>
            <a:endParaRPr/>
          </a:p>
          <a:p>
            <a:pPr marL="455613" marR="0" lvl="1" indent="1588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Reflexive, 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Antisymmetric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(e) Reflexive, Symmetric, Antisymmetric and Transitive</a:t>
            </a:r>
            <a:b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(f) None</a:t>
            </a:r>
            <a:endParaRPr/>
          </a:p>
        </p:txBody>
      </p:sp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450850" y="1158875"/>
            <a:ext cx="1894205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Playfair Display"/>
                <a:ea typeface="Playfair Display"/>
                <a:cs typeface="Playfair Display"/>
                <a:sym typeface="Playfair Display"/>
              </a:rPr>
              <a:t>Applications of relations</a:t>
            </a: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1"/>
          </p:nvPr>
        </p:nvSpPr>
        <p:spPr>
          <a:xfrm>
            <a:off x="1441450" y="2613025"/>
            <a:ext cx="15916275" cy="56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We can describe languages (e.g., compiler grammar, a universal Turing machine) using sets and set relations.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Graph traversal requires sets to track node visits.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Data structures are inherently set-based.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Relational databases are entirely premised on set theory in so far as table operations are concerned.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Used in studying properties of things.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Useful in game theory and logic.</a:t>
            </a:r>
            <a:endParaRPr/>
          </a:p>
          <a:p>
            <a:pPr marL="341313" lvl="0" indent="-1127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/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099" y="469900"/>
            <a:ext cx="4925857" cy="153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Counting on relations</a:t>
            </a:r>
            <a:endParaRPr/>
          </a:p>
        </p:txBody>
      </p:sp>
      <p:sp>
        <p:nvSpPr>
          <p:cNvPr id="390" name="Google Shape;390;p30"/>
          <p:cNvSpPr txBox="1">
            <a:spLocks noGrp="1"/>
          </p:cNvSpPr>
          <p:nvPr>
            <p:ph type="body" idx="1"/>
          </p:nvPr>
        </p:nvSpPr>
        <p:spPr>
          <a:xfrm>
            <a:off x="1898650" y="2613025"/>
            <a:ext cx="15459075" cy="507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Example: How many different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reflexive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relations can be defined on a set A containing n elements?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Solution: Relations on R are subsets of A×A, which contains n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elements.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Therefore, different relations on A can be generated by choosing different subsets out of these n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elements, so there are 2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n2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relations.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reflexive relation, however, must contain the n elements (a, a) for every a∈A.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Consequently, we can only choose among n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– n = n(n – 1) elements to generate reflexive relations, so there are 2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n(n – 1)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of them.</a:t>
            </a:r>
            <a:endParaRPr/>
          </a:p>
          <a:p>
            <a:pPr marL="341313" lvl="0" indent="-1381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581025" y="407988"/>
            <a:ext cx="189420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Counting on relations</a:t>
            </a:r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body" idx="1"/>
          </p:nvPr>
        </p:nvSpPr>
        <p:spPr>
          <a:xfrm>
            <a:off x="984250" y="2613025"/>
            <a:ext cx="17145000" cy="7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Let A be a set on which relation is defined, such that |A| = n</a:t>
            </a:r>
            <a:endParaRPr/>
          </a:p>
          <a:p>
            <a:pPr marL="341313" lvl="0" indent="-341313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Then 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AutoNum type="arabicPeriod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# of relations                    =    2^ 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2. # reflexive of relations      =    2^ 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- n)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3. # irreflexive of relations      =    2^ 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- n)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4. # relations that are neither reflexive, nor irreflexive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=    (2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-1-1)x 2^ 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- n) = (2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-2)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x 2^ 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- n)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5. # of symmetric relations    = 2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x 2 ^((n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-n)/2) = 2^ ((n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+ n)/2)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6. # of asymmetric relations    = 3 ^((n2-n)/2) 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7. # of anti symmetric relations    = 2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x 3 ^((n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-n)/2) 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8. # of relations which are both symmetric and asymmetric    = 1</a:t>
            </a:r>
            <a:endParaRPr/>
          </a:p>
          <a:p>
            <a:pPr marL="514350" lvl="0" indent="-51435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9. # of relations which are both reflexive and antisymmetric  = 3 ^((n </a:t>
            </a: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−n)/2) </a:t>
            </a:r>
            <a:endParaRPr sz="3600"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2"/>
          <p:cNvSpPr txBox="1"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11" name="Google Shape;411;p32"/>
          <p:cNvSpPr txBox="1"/>
          <p:nvPr/>
        </p:nvSpPr>
        <p:spPr>
          <a:xfrm>
            <a:off x="1385888" y="1050925"/>
            <a:ext cx="16997362" cy="719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relation: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is said to be an equivalence relation if it is,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 and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Transitive.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 = {1, 2, 3}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A x A = {(1, 1)(1, 2)(1, 3)(2, 1)(2, 2)(2, 3)(3, 1)(3, 2)(3, 3)}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reflexive, symmetric and transitive and hence R is an equivalence Relation.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Prove that  n ∈ 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xRy when x-y is a multiple of n is an equivalence relation.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For any finite set A, AxA is the largest equivalence relation and if A={a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…..a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then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R={(a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1≤i≤n} is the smallest equivalence relation on A.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2" name="Google Shape;41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1385888" y="1050925"/>
            <a:ext cx="16997362" cy="958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relation: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is said to be an equivalence relation if it is,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 and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Transitive.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 = {1, 2, 3}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A x A = {(1, 1)(1, 2)(1, 3)(2, 1)(2, 2)(2, 3)(3, 1)(3, 2)(3, 3)}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reflexive, symmetric and transitive and hence R is an equivalence Relation.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Prove that  n ∈ 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xRy when x-y is a multiple of n is an equivalence relation.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x-x=0 is a multiple of n. So R is reflexive.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if (x-y) is divisible by n then y-x= –(x-y) is also divisible by n. So R is symmetric.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if (x-y) is divisible by n and (y-z) is divisible by n, then (x-z) is also divisible by n. So R is transitive.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Since R is reflexive, symmetric and transitive, R is an equivalence relation.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For any finite set A, AxA is the largest equivalence relation and if A={a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…..a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then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R={(a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1≤i≤n} is the smallest equivalence relation on A.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4"/>
          <p:cNvSpPr txBox="1"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31" name="Google Shape;431;p34"/>
          <p:cNvSpPr txBox="1"/>
          <p:nvPr/>
        </p:nvSpPr>
        <p:spPr>
          <a:xfrm>
            <a:off x="1385888" y="1050925"/>
            <a:ext cx="16997362" cy="8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Congruence modulo n:</a:t>
            </a:r>
            <a:endParaRPr/>
          </a:p>
          <a:p>
            <a:pPr marL="508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n be a +ve integer. For integers a, b, we say a is congruent to b modulo n and is written as </a:t>
            </a:r>
            <a:endParaRPr/>
          </a:p>
          <a:p>
            <a:pPr marL="508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≡ b mod n, when a-b is divisible by n (or n divides (a-b))</a:t>
            </a:r>
            <a:endParaRPr/>
          </a:p>
          <a:p>
            <a:pPr marL="508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a ≡ b mod n is equivalent to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a-b = kn for some integer k</a:t>
            </a:r>
            <a:endParaRPr/>
          </a:p>
          <a:p>
            <a:pPr marL="508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a=kn+b for some integer k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Congruence module n is an equivalence relation R on Z.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   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x-x=0 , and 0 is divisible 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⇒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x) ∈ R.  So R is reflexive.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if (x, y) ∈ R  and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 x-y= k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then y-x=–(x-y) = -kn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(y, x) ∈ R. So R is symmetric.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if (x, y) ∈ R  and if (y, z) ∈ R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 x= k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+ y  and  y=k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+ z and  x = k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n+k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n+z = (k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+k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)n+z 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(x, z) ∈ R. So R is transitive.</a:t>
            </a:r>
            <a:endParaRPr/>
          </a:p>
          <a:p>
            <a:pPr marL="164465" marR="0" lvl="0" indent="0" algn="l" rtl="0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Since R is reflexive, symmetric and transitive, R is an equivalence relation.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41" name="Google Shape;441;p35"/>
          <p:cNvSpPr txBox="1"/>
          <p:nvPr/>
        </p:nvSpPr>
        <p:spPr>
          <a:xfrm>
            <a:off x="1385888" y="1050925"/>
            <a:ext cx="16997362" cy="1027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order relation: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 R is said to be a partial order relation if it is,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Anti-Symmetric and</a:t>
            </a:r>
            <a:endParaRPr/>
          </a:p>
          <a:p>
            <a:pPr marL="506413" marR="0" lvl="1" indent="-2667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Transitive.</a:t>
            </a:r>
            <a:endParaRPr/>
          </a:p>
          <a:p>
            <a:pPr marL="239713" marR="0" lvl="1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Example:“≤” on R, “</a:t>
            </a: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⊆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on the set of subsets of (say) Z, and the “divides” relation on N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+.</a:t>
            </a:r>
            <a:endParaRPr/>
          </a:p>
          <a:p>
            <a:pPr marL="754063" marR="0" lvl="1" indent="-51435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Prove that “≤” on R on Z is a partial order relation.</a:t>
            </a:r>
            <a:endParaRPr/>
          </a:p>
          <a:p>
            <a:pPr marL="239713" marR="0" lvl="1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R: {(a, b) | a ≤ b } 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Since a ≤ a ⇒ (a, a) ∈ R . ∴ R is reflexive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≤ b then b &gt;a so if (a, b) ∈ R then (b, a)</a:t>
            </a: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∉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R. ∴ R is antisymmetric.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≤ b  and b ≤ c then a ≤ c ⇒  if (a, b) and (b, c) ∈ R then (a, c) ∈ R. ∴ R is transitive.</a:t>
            </a:r>
            <a:endParaRPr/>
          </a:p>
          <a:p>
            <a:pPr marL="876300" marR="0" lvl="2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R is reflexive, antisymmetric and transitive, R is a partial order relation.</a:t>
            </a:r>
            <a:endParaRPr/>
          </a:p>
          <a:p>
            <a:pPr marL="239713" marR="0" lvl="1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Prove that “divides” on R on N+ is a partial order relation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a | a ⇒ (a, a) ∈ R . ∴ R is reflexive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| b then b 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∤ a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if (a, b) ∈ R then (b, a)</a:t>
            </a: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∉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R. ∴ R is antisymmetric.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Both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| b  and b | c then a | c ⇒  if (a, b) and (b, c) ∈ R then (a, c) ∈ R. ∴ R is transitive.</a:t>
            </a:r>
            <a:endParaRPr/>
          </a:p>
          <a:p>
            <a:pPr marL="876300" marR="0" lvl="2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R is reflexive, antisymmetric and transitive, R is a partial order relation.</a:t>
            </a:r>
            <a:endParaRPr/>
          </a:p>
        </p:txBody>
      </p:sp>
      <p:pic>
        <p:nvPicPr>
          <p:cNvPr id="442" name="Google Shape;4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451" name="Google Shape;451;p36"/>
          <p:cNvSpPr txBox="1"/>
          <p:nvPr/>
        </p:nvSpPr>
        <p:spPr>
          <a:xfrm>
            <a:off x="831850" y="1406525"/>
            <a:ext cx="17297400" cy="50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5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 on relations: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2" name="Google Shape;4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88" y="2454275"/>
            <a:ext cx="18518187" cy="62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5850" y="1768475"/>
            <a:ext cx="15621000" cy="878998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7250" y="1539875"/>
            <a:ext cx="16425863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/>
        </p:nvSpPr>
        <p:spPr>
          <a:xfrm>
            <a:off x="3117850" y="3284538"/>
            <a:ext cx="14782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Find the matrix representing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where the matrix representing R is given by  </a:t>
            </a:r>
            <a:endParaRPr/>
          </a:p>
        </p:txBody>
      </p:sp>
      <p:pic>
        <p:nvPicPr>
          <p:cNvPr id="475" name="Google Shape;47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850" y="4351338"/>
            <a:ext cx="2414588" cy="160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76" name="Google Shape;476;p39"/>
          <p:cNvSpPr/>
          <p:nvPr/>
        </p:nvSpPr>
        <p:spPr>
          <a:xfrm>
            <a:off x="3117850" y="6103938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matrix for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given by  </a:t>
            </a:r>
            <a:endParaRPr/>
          </a:p>
        </p:txBody>
      </p:sp>
      <p:pic>
        <p:nvPicPr>
          <p:cNvPr id="477" name="Google Shape;47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850" y="6865938"/>
            <a:ext cx="3565525" cy="160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78" name="Google Shape;478;p3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480" name="Google Shape;48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0" y="60325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FFFFFF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008063" y="1766069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15005050" y="407988"/>
            <a:ext cx="45180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284163" y="1768475"/>
            <a:ext cx="19251612" cy="633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set: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 and B are any 2 non-empty sets then the product set of A and B are the Cartesian product or product of A and B.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B = {(a, b) / (a ЄA, b Є B)} A X B ≠ B X A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(a) Let, A = {1, 2, 3}	B = {a, b}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A X B = {(1, a), (1, b), (2, a), (2, b), (3, a), (3, b)}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X A = {(a, 1), (a, 2), (a, 3), (b, 1), (b, 2), (b, 3)}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B ≠ B x A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40" y="146844"/>
            <a:ext cx="4925857" cy="153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489" name="Google Shape;4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763" y="1373188"/>
            <a:ext cx="17337087" cy="801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>
            <a:spLocks noGrp="1"/>
          </p:cNvSpPr>
          <p:nvPr>
            <p:ph type="body" idx="1"/>
          </p:nvPr>
        </p:nvSpPr>
        <p:spPr>
          <a:xfrm>
            <a:off x="1441450" y="1235075"/>
            <a:ext cx="17449800" cy="994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Let A,B and C be three sets. Suppose that R is a relation from A to B, and S is a relation from B to C.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 composition of R and S, denoted by R∘S, is a binary relation from A to C, if and only if there is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b∈B such that aRb and bSc. Formally the composition R∘S can be written as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R∘S = {(a,c) ∣ ∃b ∈ B : aRb ∧ bSc},where a∈A and c∈C.</a:t>
            </a:r>
            <a:endParaRPr/>
          </a:p>
          <a:p>
            <a:pPr marL="457200" lvl="0" indent="-4572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 of binary relations is associative, but not commutative.</a:t>
            </a:r>
            <a:endParaRPr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a relation R is defined on a set A, it can always be composed with itself. So, we may have</a:t>
            </a:r>
            <a:endParaRPr/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R∘R=R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R∘R∘R=R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R∘R∘…∘R……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498" name="Google Shape;4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3250" y="1685925"/>
            <a:ext cx="7777163" cy="45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1"/>
          <p:cNvSpPr/>
          <p:nvPr/>
        </p:nvSpPr>
        <p:spPr>
          <a:xfrm>
            <a:off x="5556250" y="450850"/>
            <a:ext cx="62484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Composition of Relations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>
            <a:spLocks noGrp="1"/>
          </p:cNvSpPr>
          <p:nvPr>
            <p:ph type="body" idx="1"/>
          </p:nvPr>
        </p:nvSpPr>
        <p:spPr>
          <a:xfrm>
            <a:off x="2355850" y="2613025"/>
            <a:ext cx="1461135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1. Let D and S be relations on A = {1, 2, 3, 4}.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= {(a, b) | b = 5 - a}     “b equals (5 – a)”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 = {(a, b) | a &lt; b}        “a is smaller than b”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= {(1, 4), (2, 3), (3, 2), (4, 1)}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 = {(1, 2), (1, 3), (1, 4), (2, 3), (2, 4), (3, 4)}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∘ S = {</a:t>
            </a:r>
            <a:endParaRPr/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4175125" y="6188075"/>
            <a:ext cx="13843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4),</a:t>
            </a:r>
            <a:endParaRPr/>
          </a:p>
        </p:txBody>
      </p:sp>
      <p:sp>
        <p:nvSpPr>
          <p:cNvPr id="507" name="Google Shape;507;p42"/>
          <p:cNvSpPr txBox="1"/>
          <p:nvPr/>
        </p:nvSpPr>
        <p:spPr>
          <a:xfrm>
            <a:off x="5241925" y="6188075"/>
            <a:ext cx="13843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3),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6308725" y="6188075"/>
            <a:ext cx="13843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4),</a:t>
            </a:r>
            <a:endParaRPr/>
          </a:p>
        </p:txBody>
      </p:sp>
      <p:sp>
        <p:nvSpPr>
          <p:cNvPr id="509" name="Google Shape;509;p42"/>
          <p:cNvSpPr txBox="1"/>
          <p:nvPr/>
        </p:nvSpPr>
        <p:spPr>
          <a:xfrm>
            <a:off x="7375525" y="6188075"/>
            <a:ext cx="13843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(4, 2),</a:t>
            </a:r>
            <a:endParaRPr/>
          </a:p>
        </p:txBody>
      </p:sp>
      <p:sp>
        <p:nvSpPr>
          <p:cNvPr id="510" name="Google Shape;510;p42"/>
          <p:cNvSpPr txBox="1"/>
          <p:nvPr/>
        </p:nvSpPr>
        <p:spPr>
          <a:xfrm>
            <a:off x="8518525" y="6188075"/>
            <a:ext cx="16287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(4, 3),</a:t>
            </a:r>
            <a:endParaRPr/>
          </a:p>
        </p:txBody>
      </p:sp>
      <p:sp>
        <p:nvSpPr>
          <p:cNvPr id="511" name="Google Shape;511;p42"/>
          <p:cNvSpPr/>
          <p:nvPr/>
        </p:nvSpPr>
        <p:spPr>
          <a:xfrm>
            <a:off x="2355850" y="6892925"/>
            <a:ext cx="16840200" cy="208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maps an element a to the element (5 – a), and afterwards S maps (5 – a) to all elements larger than (5 – a), resulting in D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°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{(a, b) | b &gt; 5 – a} or D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°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{(a, b) | a + b &gt; 5}.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similarly S ∘ D = {(a, c) | a&lt;b+5&lt;c}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 ∘ D ={(1,3),(1,2),(1,1),(2,2),(2,1),(3,1)}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9661525" y="6188075"/>
            <a:ext cx="16287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(4, 4)}</a:t>
            </a: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15" name="Google Shape;51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>
            <a:spLocks noGrp="1"/>
          </p:cNvSpPr>
          <p:nvPr>
            <p:ph type="body" idx="1"/>
          </p:nvPr>
        </p:nvSpPr>
        <p:spPr>
          <a:xfrm>
            <a:off x="1441450" y="1260475"/>
            <a:ext cx="16306800" cy="984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Let A={1,2,3,4} B= {w, x, y, z}  C={5,6,7}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={(1,x),(2,x),(3,y),(3,z)} a relation from A to B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={(w,5),(x,6)} a relation from B to A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Find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2. 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={(w,5),(w,6)} another relation from B to C, find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{(1,6),(2,6)}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   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ϕ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Thm 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 of binary relations is associative. That is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Let A,B,C,D be sets with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⊆ AxB,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⊆ BxC,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⊆ CxD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Then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=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Proof: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Both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and 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are the relations from A to D.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If (a, d)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then there exists an element b ∈ B such that (a, b)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(b, d) ∈(R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). Also (b, d) ∈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/>
              <a:t> ⇒ (b, 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and (c, d)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for some c ∈ C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Then, (a, b)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/>
              <a:t>(b, 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⇒ (a, 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∈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Now </a:t>
            </a:r>
            <a:r>
              <a:rPr lang="en-US"/>
              <a:t>(a, 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∈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 and (c, d) ∈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⇒ (a, c)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∈ (R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Hence proof.</a:t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cxnSp>
        <p:nvCxnSpPr>
          <p:cNvPr id="530" name="Google Shape;530;p44"/>
          <p:cNvCxnSpPr/>
          <p:nvPr/>
        </p:nvCxnSpPr>
        <p:spPr>
          <a:xfrm>
            <a:off x="18510250" y="7788275"/>
            <a:ext cx="6350" cy="349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1" name="Google Shape;53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11" y="1373189"/>
            <a:ext cx="17328439" cy="998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"/>
          <p:cNvSpPr txBox="1">
            <a:spLocks noGrp="1"/>
          </p:cNvSpPr>
          <p:nvPr>
            <p:ph type="body" idx="1"/>
          </p:nvPr>
        </p:nvSpPr>
        <p:spPr>
          <a:xfrm>
            <a:off x="1441450" y="1260477"/>
            <a:ext cx="16306800" cy="97722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9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grpSp>
        <p:nvGrpSpPr>
          <p:cNvPr id="540" name="Google Shape;540;p45"/>
          <p:cNvGrpSpPr/>
          <p:nvPr/>
        </p:nvGrpSpPr>
        <p:grpSpPr>
          <a:xfrm>
            <a:off x="2279650" y="1311275"/>
            <a:ext cx="5334000" cy="1600200"/>
            <a:chOff x="2279650" y="1311275"/>
            <a:chExt cx="5334000" cy="1600200"/>
          </a:xfrm>
        </p:grpSpPr>
        <p:sp>
          <p:nvSpPr>
            <p:cNvPr id="541" name="Google Shape;541;p45"/>
            <p:cNvSpPr/>
            <p:nvPr/>
          </p:nvSpPr>
          <p:spPr>
            <a:xfrm>
              <a:off x="2279650" y="1311275"/>
              <a:ext cx="609600" cy="12954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4260850" y="1311275"/>
              <a:ext cx="228600" cy="12954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6394450" y="1311275"/>
              <a:ext cx="228600" cy="16002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7461250" y="1311275"/>
              <a:ext cx="152400" cy="160020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5" name="Google Shape;54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4450" y="2684463"/>
            <a:ext cx="128016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6"/>
          <p:cNvSpPr txBox="1">
            <a:spLocks noGrp="1"/>
          </p:cNvSpPr>
          <p:nvPr>
            <p:ph type="body" idx="1"/>
          </p:nvPr>
        </p:nvSpPr>
        <p:spPr>
          <a:xfrm>
            <a:off x="1441450" y="1235075"/>
            <a:ext cx="16306800" cy="581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u="sng">
                <a:latin typeface="Times New Roman"/>
                <a:ea typeface="Times New Roman"/>
                <a:cs typeface="Times New Roman"/>
                <a:sym typeface="Times New Roman"/>
              </a:rPr>
              <a:t>Exercise:</a:t>
            </a:r>
            <a:endParaRPr/>
          </a:p>
          <a:p>
            <a:pPr marL="51435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relation S on the set of real numbers R is defined by S={(x, y) ∣ y=x−1}.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Find the composition of relations 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By definition, the composition 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is the relation given by the following property: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=S∘S={(x, z) ∣ ∃y∈R : xSy ∧ ySz},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Wher	e xSy={(x,y)∣y=x−1},ySz={(y,z)∣z=y−1}.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To determine the composed relation xSz, we solve the system of equations: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{y=x−1 z=y−1,⇒ z = (x−1)−1 = x−2.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Hence, the composition 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is given by 	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={(x, z) ∣ z = x−2}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54" name="Google Shape;55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>
            <a:spLocks noGrp="1"/>
          </p:cNvSpPr>
          <p:nvPr>
            <p:ph type="body" idx="1"/>
          </p:nvPr>
        </p:nvSpPr>
        <p:spPr>
          <a:xfrm>
            <a:off x="1822450" y="301625"/>
            <a:ext cx="16306800" cy="1090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The relation S on the set of real numbers R is defined by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S={(x, y) ∣ y=x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+1}.Find the composition of relations 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 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is given by the property: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=S∘S={(x, z) ∣ ∃y∈S: xSy ∧ ySz},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Where xSy={(x, y) ∣ y =x</a:t>
            </a:r>
            <a:r>
              <a:rPr lang="en-US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+1},ySz = {(y, z) ∣ z = y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+1}.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We eliminate the variable y in the second relation by substituting the expression y=x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 from 	the first relation: z=y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+1=(x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+1=x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+2x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+2.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So we have: 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 = {(x, z) ∣ z = 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+2x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+2}.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3. Given the set A={0,1,2} with the  relations R={(0,1),(0,2),(1,1),(2,0)} and                                   S={(0,0),(0,2),(1,0),(1,1)}. Find the compositions  R∘S  and  S∘R.</a:t>
            </a:r>
            <a:endParaRPr/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the composition  R∘S. 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The first step in this composition is R and the second is S. The first element 	in R is (0,1). Look for pairs starting  with 1 in S: (1,0) and (1,1).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  Therefore (0,1) in R combined with (1,0) in S gives (0,0).  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  Similarly, (0,1) in R combined with (1,1) in S gives (0,1).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  We use the same approach to match all other elements from R. As a result, we find all pairs belonging to the composition  R∘S.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R∘S  = {(0,0),(0,1),(1,0),(1,1),(2,0),(2,2)}.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995363" y="992188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62" name="Google Shape;56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body" idx="1"/>
          </p:nvPr>
        </p:nvSpPr>
        <p:spPr>
          <a:xfrm>
            <a:off x="1441450" y="1260475"/>
            <a:ext cx="16306800" cy="364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  S∘R  implies that S is performed in the first step and R is performed in the second step. Consider the first element of the relation S: (0,0). We see that it matches to the following pairs in R: (0,1) and (0,2). Hence, the composition  S∘R  contains the elements (0,1) and (0,2). Continuing in this way, we find that S∘R  = {(0,0),(0,1),(0,2),(1,1),(1,2)}.</a:t>
            </a:r>
            <a:endParaRPr/>
          </a:p>
          <a:p>
            <a:pPr marL="341313" lvl="0" indent="-1381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the composition of relations is not commutative but associative</a:t>
            </a:r>
            <a:endParaRPr baseline="-2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70" name="Google Shape;57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>
            <a:spLocks noGrp="1"/>
          </p:cNvSpPr>
          <p:nvPr>
            <p:ph type="body" idx="1"/>
          </p:nvPr>
        </p:nvSpPr>
        <p:spPr>
          <a:xfrm>
            <a:off x="1441450" y="450850"/>
            <a:ext cx="16535400" cy="103498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73" t="-1295" b="-1353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76" name="Google Shape;576;p4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78" name="Google Shape;57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0225" y="8607425"/>
            <a:ext cx="457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8825" y="8397875"/>
            <a:ext cx="504825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>
            <a:off x="47625" y="0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14776450" y="407988"/>
            <a:ext cx="47466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5081588" y="220663"/>
            <a:ext cx="1036320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0070C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3" name="Google Shape;103;p5" descr="Image result for mission image"/>
          <p:cNvSpPr/>
          <p:nvPr/>
        </p:nvSpPr>
        <p:spPr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 descr="Image result for mission image"/>
          <p:cNvSpPr/>
          <p:nvPr/>
        </p:nvSpPr>
        <p:spPr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 descr="Image result for mission image"/>
          <p:cNvSpPr/>
          <p:nvPr/>
        </p:nvSpPr>
        <p:spPr>
          <a:xfrm>
            <a:off x="449263" y="1603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 descr="Image result for mission image"/>
          <p:cNvSpPr/>
          <p:nvPr/>
        </p:nvSpPr>
        <p:spPr>
          <a:xfrm>
            <a:off x="144463" y="-1600200"/>
            <a:ext cx="33337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 descr="Image result for mission image"/>
          <p:cNvSpPr/>
          <p:nvPr/>
        </p:nvSpPr>
        <p:spPr>
          <a:xfrm>
            <a:off x="296863" y="-1447800"/>
            <a:ext cx="33337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1004888" y="1843088"/>
            <a:ext cx="17802225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20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5"/>
          <p:cNvSpPr txBox="1"/>
          <p:nvPr/>
        </p:nvSpPr>
        <p:spPr>
          <a:xfrm>
            <a:off x="1008063" y="1539875"/>
            <a:ext cx="17799050" cy="97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Let, A = {1, 2}	B = {a, b}	C={x, y}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X C = {(a, x), (a, y), (b, x), (b, y)}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(B X C) = {(1, (a, x)), (1, (a, y)), (1, (b, x)), (1, (b, y)),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(a, x)) (2, (a, y)), (2, (b, x)), (2, (b, y))}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B = {(1, a), (1, b), (2, a), (2, b)}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 X B) X C = {((1, a), x), ((1, a), y), ((1, b), x), ((1, b), y),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((2, a), x), ((2, a), y), ((2, b),x),((2,b),y),}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12800" b="0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Remarks: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A X (B X C) = (A X B) X C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28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A X A = A</a:t>
            </a:r>
            <a:r>
              <a:rPr lang="en-US" sz="12800" b="0" i="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2800" b="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47" marR="0" lvl="0" indent="-342847" algn="l" rtl="0">
              <a:spcBef>
                <a:spcPts val="100"/>
              </a:spcBef>
              <a:spcAft>
                <a:spcPts val="0"/>
              </a:spcAft>
              <a:buNone/>
            </a:pPr>
            <a:endParaRPr sz="20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02" y="207963"/>
            <a:ext cx="3732213" cy="9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"/>
          <p:cNvSpPr txBox="1">
            <a:spLocks noGrp="1"/>
          </p:cNvSpPr>
          <p:nvPr>
            <p:ph type="body" idx="1"/>
          </p:nvPr>
        </p:nvSpPr>
        <p:spPr>
          <a:xfrm>
            <a:off x="1441450" y="1260475"/>
            <a:ext cx="16306800" cy="787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1. (R ∘ S)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2. (S ∘ R)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Exercise:</a:t>
            </a:r>
            <a:endParaRPr/>
          </a:p>
          <a:p>
            <a:pPr marL="514350" lvl="0" indent="-514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Consider the set A={1,2,3} with the relations R={(1,1),(1,3),(2,1), (2,2),(3,1)} and S={(1,2),(2,1), (2,2),(3,3)}. 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Find </a:t>
            </a:r>
            <a:endParaRPr/>
          </a:p>
          <a:p>
            <a:pPr marL="514350" lvl="0" indent="-51435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Inverse of R and S</a:t>
            </a:r>
            <a:endParaRPr/>
          </a:p>
          <a:p>
            <a:pPr marL="514350" lvl="0" indent="-51435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Complement of R and S</a:t>
            </a:r>
            <a:endParaRPr/>
          </a:p>
          <a:p>
            <a:pPr marL="514350" lvl="0" indent="-51435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 R ∘ S and S ∘ R </a:t>
            </a:r>
            <a:endParaRPr/>
          </a:p>
          <a:p>
            <a:pPr marL="514350" lvl="0" indent="-51435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composition 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endParaRPr/>
          </a:p>
          <a:p>
            <a:pPr marL="514350" lvl="0" indent="-51435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(R ∘ S)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(S ∘ R)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/>
          </a:p>
          <a:p>
            <a:pPr marL="0" lvl="0" indent="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 show that (R ∘ S)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 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and (S ∘ R)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= 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∘S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88" name="Google Shape;58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>
            <a:spLocks noGrp="1"/>
          </p:cNvSpPr>
          <p:nvPr>
            <p:ph type="body" idx="1"/>
          </p:nvPr>
        </p:nvSpPr>
        <p:spPr>
          <a:xfrm>
            <a:off x="1365250" y="1249363"/>
            <a:ext cx="16306800" cy="91201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32" t="-1470" r="-1082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4" name="Google Shape;594;p5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Go, change the world</a:t>
            </a:r>
            <a:endParaRPr/>
          </a:p>
        </p:txBody>
      </p:sp>
      <p:pic>
        <p:nvPicPr>
          <p:cNvPr id="596" name="Google Shape;596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450" y="3749675"/>
            <a:ext cx="4572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1"/>
          <p:cNvSpPr/>
          <p:nvPr/>
        </p:nvSpPr>
        <p:spPr>
          <a:xfrm>
            <a:off x="4260850" y="5046663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1"/>
          <p:cNvSpPr/>
          <p:nvPr/>
        </p:nvSpPr>
        <p:spPr>
          <a:xfrm>
            <a:off x="9671050" y="7178675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1"/>
          <p:cNvSpPr/>
          <p:nvPr/>
        </p:nvSpPr>
        <p:spPr>
          <a:xfrm>
            <a:off x="11880850" y="7178675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1"/>
          <p:cNvSpPr/>
          <p:nvPr/>
        </p:nvSpPr>
        <p:spPr>
          <a:xfrm>
            <a:off x="6835775" y="5045075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1"/>
          <p:cNvSpPr/>
          <p:nvPr/>
        </p:nvSpPr>
        <p:spPr>
          <a:xfrm>
            <a:off x="9137650" y="5045075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1"/>
          <p:cNvSpPr/>
          <p:nvPr/>
        </p:nvSpPr>
        <p:spPr>
          <a:xfrm>
            <a:off x="7385050" y="7254875"/>
            <a:ext cx="381000" cy="144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51"/>
          <p:cNvGrpSpPr/>
          <p:nvPr/>
        </p:nvGrpSpPr>
        <p:grpSpPr>
          <a:xfrm>
            <a:off x="2916238" y="2835275"/>
            <a:ext cx="8812212" cy="1600200"/>
            <a:chOff x="2916570" y="2835275"/>
            <a:chExt cx="8811880" cy="1600200"/>
          </a:xfrm>
        </p:grpSpPr>
        <p:sp>
          <p:nvSpPr>
            <p:cNvPr id="604" name="Google Shape;604;p51"/>
            <p:cNvSpPr/>
            <p:nvPr/>
          </p:nvSpPr>
          <p:spPr>
            <a:xfrm>
              <a:off x="2916570" y="2987675"/>
              <a:ext cx="380986" cy="14478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7080425" y="2854325"/>
              <a:ext cx="380986" cy="14478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11347464" y="2854325"/>
              <a:ext cx="380986" cy="1447800"/>
            </a:xfrm>
            <a:prstGeom prst="lef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4451624" y="2854325"/>
              <a:ext cx="190493" cy="158115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8718663" y="2835275"/>
              <a:ext cx="190493" cy="1581150"/>
            </a:xfrm>
            <a:prstGeom prst="rightBracket">
              <a:avLst>
                <a:gd name="adj" fmla="val 83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51"/>
          <p:cNvSpPr/>
          <p:nvPr/>
        </p:nvSpPr>
        <p:spPr>
          <a:xfrm>
            <a:off x="12985750" y="2882900"/>
            <a:ext cx="130175" cy="14859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10788650" y="5045075"/>
            <a:ext cx="130175" cy="1484313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1"/>
          <p:cNvSpPr/>
          <p:nvPr/>
        </p:nvSpPr>
        <p:spPr>
          <a:xfrm>
            <a:off x="13503275" y="7294563"/>
            <a:ext cx="130175" cy="1484312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1"/>
          <p:cNvSpPr/>
          <p:nvPr/>
        </p:nvSpPr>
        <p:spPr>
          <a:xfrm>
            <a:off x="11244263" y="7235825"/>
            <a:ext cx="130175" cy="14859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1"/>
          <p:cNvSpPr/>
          <p:nvPr/>
        </p:nvSpPr>
        <p:spPr>
          <a:xfrm>
            <a:off x="8969375" y="7235825"/>
            <a:ext cx="130175" cy="14859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1"/>
          <p:cNvSpPr/>
          <p:nvPr/>
        </p:nvSpPr>
        <p:spPr>
          <a:xfrm>
            <a:off x="8588375" y="5008563"/>
            <a:ext cx="130175" cy="1484312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6021388" y="5008563"/>
            <a:ext cx="130175" cy="1484312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" name="Google Shape;616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1350" y="1295647"/>
            <a:ext cx="1700213" cy="51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24" name="Google Shape;62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050" y="1463675"/>
            <a:ext cx="16078200" cy="967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34" name="Google Shape;63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063" y="1441450"/>
            <a:ext cx="17456150" cy="3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 txBox="1"/>
          <p:nvPr/>
        </p:nvSpPr>
        <p:spPr>
          <a:xfrm>
            <a:off x="4260850" y="6264275"/>
            <a:ext cx="18415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363" y="5349875"/>
            <a:ext cx="17989550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646" name="Google Shape;646;p54"/>
          <p:cNvSpPr txBox="1"/>
          <p:nvPr/>
        </p:nvSpPr>
        <p:spPr>
          <a:xfrm>
            <a:off x="1004888" y="3432175"/>
            <a:ext cx="18531000" cy="8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{1, 2, 3},R = {(1, 1),(1,2),(2, 1),(1,3),(3, 2)} find the </a:t>
            </a:r>
            <a:endParaRPr/>
          </a:p>
          <a:p>
            <a:pPr marL="641350" marR="0" lvl="0" indent="-514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 closure of R. </a:t>
            </a:r>
            <a:endParaRPr/>
          </a:p>
          <a:p>
            <a:pPr marL="641350" marR="0" lvl="0" indent="-514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 closure of R</a:t>
            </a:r>
            <a:endParaRPr/>
          </a:p>
          <a:p>
            <a:pPr marL="641350" marR="0" lvl="0" indent="-51435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Transitive closure of R</a:t>
            </a:r>
            <a:endParaRPr/>
          </a:p>
          <a:p>
            <a:pPr marL="1270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 </a:t>
            </a:r>
            <a:endParaRPr/>
          </a:p>
          <a:p>
            <a:pPr marL="1270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know that, R is not reflexive because (2, 2)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and (3, 3)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R.</a:t>
            </a:r>
            <a:endParaRPr/>
          </a:p>
          <a:p>
            <a:pPr marL="1143000" marR="0" lvl="2" indent="-22860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Δ= {(1, 1) (2, 2) (3, 3)}</a:t>
            </a:r>
            <a:endParaRPr/>
          </a:p>
          <a:p>
            <a:pPr marL="1143000" marR="0" lvl="2" indent="-22860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R U Δ = {(1, 1) (1, 2) (2, 1) (2, 2) (1, 3) (3, 2) (3, 3)}</a:t>
            </a:r>
            <a:endParaRPr/>
          </a:p>
          <a:p>
            <a:pPr marL="1143000" marR="0" lvl="2" indent="-22860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reflexive closure of R.</a:t>
            </a:r>
            <a:endParaRPr/>
          </a:p>
          <a:p>
            <a:pPr marL="1270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 (1,1),(2,1),(1,2),(3,1),(2,3)}</a:t>
            </a:r>
            <a:endParaRPr/>
          </a:p>
          <a:p>
            <a:pPr marL="1270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 symmetric closure of R and is R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 1),(1,2),(2, 1),(1,3),(3,1),(3, 2),(2,3)} </a:t>
            </a:r>
            <a:endParaRPr/>
          </a:p>
          <a:p>
            <a:pPr marL="1270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Transitive closure of R = R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R U R* . First find R* =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3….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 1),(1,2), (1,3),(2, 1), (2,2),(2,3),(3, 1),(3,2),(3,3)}</a:t>
            </a:r>
            <a:r>
              <a:rPr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7" name="Google Shape;64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0" y="1214438"/>
            <a:ext cx="14070013" cy="215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657" name="Google Shape;657;p55"/>
          <p:cNvSpPr txBox="1"/>
          <p:nvPr/>
        </p:nvSpPr>
        <p:spPr>
          <a:xfrm>
            <a:off x="1212850" y="1692275"/>
            <a:ext cx="18531000" cy="9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2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1270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= {1, 2, 3},R = {(1, 1) (1, 2) (2, 1) (2, 3) (3, 1)} find the reflexive closure, symmetric closure and transitive closure of R.</a:t>
            </a:r>
            <a:endParaRPr/>
          </a:p>
          <a:p>
            <a:pPr marL="127000" marR="0" lvl="0" indent="0" algn="l" rtl="0">
              <a:lnSpc>
                <a:spcPct val="110000"/>
              </a:lnSpc>
              <a:spcBef>
                <a:spcPts val="101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 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Δ = {(1,1),(2,2),(3,3)}</a:t>
            </a:r>
            <a:endParaRPr sz="32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Reflexive closure = R</a:t>
            </a:r>
            <a:r>
              <a:rPr lang="en-US" sz="3200" i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R U Δ = {(1, 1), (1, 2) ,(2, 1),(2,2), (2, 3), (3,1),(3,3)} </a:t>
            </a:r>
            <a:endParaRPr/>
          </a:p>
          <a:p>
            <a:pPr marL="1270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Symmetric closure = R2= R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 1), (2, 1), (1, 2), (3, 2), (1, 3)}</a:t>
            </a:r>
            <a:endParaRPr/>
          </a:p>
          <a:p>
            <a:pPr marL="1143000" marR="0" lvl="2" indent="-22860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R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R U R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-l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{(1, 1), (1, 2), (1,3), (2, 1), (2, 3), (3, 1),(3,2)} </a:t>
            </a:r>
            <a:endParaRPr/>
          </a:p>
          <a:p>
            <a:pPr marL="1143000" marR="0" lvl="2" indent="-22860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called the symmetric closure of 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Transitive closure = R</a:t>
            </a:r>
            <a:r>
              <a:rPr lang="en-US" sz="5300" baseline="-25000">
                <a:solidFill>
                  <a:schemeClr val="dk1"/>
                </a:solidFill>
              </a:rPr>
              <a:t>3</a:t>
            </a:r>
            <a:r>
              <a:rPr lang="en-US" sz="3200">
                <a:solidFill>
                  <a:schemeClr val="dk1"/>
                </a:solidFill>
              </a:rPr>
              <a:t>= R U R*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R*=R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…………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=R◦ R={(1, 1) (1, 2) (2, 1) (2, 2) (2, 1) (3, 1) (3, 2)}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◦ R={(1, 1) (1, 2) (2, 1) (2, 2) (2, 1) (3, 1) (3, 2)}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R*=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={(1, 1) (1, 2) (2, 1) (2, 2) (2, 1) (3, 1) (3, 2)}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8" name="Google Shape;6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67" name="Google Shape;66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438" y="1336675"/>
            <a:ext cx="19277012" cy="98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6"/>
          <p:cNvSpPr txBox="1"/>
          <p:nvPr/>
        </p:nvSpPr>
        <p:spPr>
          <a:xfrm>
            <a:off x="5022850" y="407988"/>
            <a:ext cx="8686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class and Partition Set</a:t>
            </a:r>
            <a:endParaRPr sz="4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9" name="Google Shape;66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78" name="Google Shape;67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1011238"/>
            <a:ext cx="19224625" cy="944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5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88" name="Google Shape;6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338" y="1768475"/>
            <a:ext cx="192087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25" y="3032125"/>
            <a:ext cx="19221450" cy="82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9"/>
          <p:cNvSpPr txBox="1"/>
          <p:nvPr/>
        </p:nvSpPr>
        <p:spPr>
          <a:xfrm>
            <a:off x="4337050" y="519113"/>
            <a:ext cx="10556875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Classes </a:t>
            </a:r>
            <a:endParaRPr sz="32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6" name="Google Shape;696;p59"/>
          <p:cNvSpPr txBox="1"/>
          <p:nvPr/>
        </p:nvSpPr>
        <p:spPr>
          <a:xfrm>
            <a:off x="1212850" y="2149475"/>
            <a:ext cx="18310225" cy="864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Let R be an equivalence relation on a set A. The set of all elements b that are related to an element a of A is called the equivalence class of a. </a:t>
            </a:r>
            <a:endParaRPr/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[a] ={b ∈ A : (b, a) ∈ R} </a:t>
            </a:r>
            <a:endParaRPr/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equivalence class of a with respect to R is denoted by [a]</a:t>
            </a:r>
            <a:r>
              <a:rPr lang="en-US" sz="3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only one relation is under consideration, we will delete the subscript R and write [a] for this equivalence class.</a:t>
            </a:r>
            <a:endParaRPr/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b∈[a]</a:t>
            </a:r>
            <a:r>
              <a:rPr lang="en-US" sz="36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 is called a representative of this equivalence class.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that R is the relation on the set of strings that consist of English letters such that aRb if and only if l(a) = l(b), where l(x) is the length of the string x.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(strings of identical length), what is the equivalence class of the word mouse, denoted by [mouse] 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Solution: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[mouse] is the set of all English words containing five letters.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‘horse’ would be a representative of this equivalence class.</a:t>
            </a:r>
            <a:endParaRPr/>
          </a:p>
          <a:p>
            <a:pPr marL="0" marR="0" lvl="0" indent="0" algn="l" rtl="0">
              <a:spcBef>
                <a:spcPts val="720"/>
              </a:spcBef>
              <a:spcAft>
                <a:spcPts val="0"/>
              </a:spcAft>
              <a:buNone/>
            </a:pPr>
            <a:endParaRPr sz="36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5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699" name="Google Shape;6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9525" y="0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FFFFFF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15309850" y="407988"/>
            <a:ext cx="42132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1360488" y="2073275"/>
            <a:ext cx="17606962" cy="20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If R is the set of all real numbers then R x R = 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set of all points in plane.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(a, b) = (c, d) if a = c and b = d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06" name="Google Shape;706;p60"/>
          <p:cNvSpPr txBox="1"/>
          <p:nvPr/>
        </p:nvSpPr>
        <p:spPr>
          <a:xfrm>
            <a:off x="4565650" y="450850"/>
            <a:ext cx="861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Equivalence Classes </a:t>
            </a:r>
            <a:endParaRPr sz="3600" i="1">
              <a:solidFill>
                <a:srgbClr val="422C7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7" name="Google Shape;707;p60"/>
          <p:cNvSpPr txBox="1">
            <a:spLocks noGrp="1"/>
          </p:cNvSpPr>
          <p:nvPr>
            <p:ph type="body" idx="1"/>
          </p:nvPr>
        </p:nvSpPr>
        <p:spPr>
          <a:xfrm>
            <a:off x="1822450" y="2530475"/>
            <a:ext cx="16916400" cy="686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Theorem: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Let R be an equivalence relation on a set A. 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The following statements are equivalent: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 aRb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aseline="300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[a] = [b]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[a] ∩ [b] ≠ ∅ 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A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partition 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of a set S is a collection of disjoint nonempty subsets of S that have S as their union. In other words, the collection of subsets A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, i∈I, forms a partition of S if and only if 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(i) A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≠ ∅ for i∈I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(ii)  A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∩ A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= ∅, if i ≠ j</a:t>
            </a:r>
            <a:endParaRPr/>
          </a:p>
          <a:p>
            <a:pPr marL="0" lvl="0" indent="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(iii) ∪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i∈I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3600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= S</a:t>
            </a:r>
            <a:endParaRPr/>
          </a:p>
        </p:txBody>
      </p:sp>
      <p:pic>
        <p:nvPicPr>
          <p:cNvPr id="708" name="Google Shape;70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15" name="Google Shape;715;p61"/>
          <p:cNvSpPr txBox="1"/>
          <p:nvPr/>
        </p:nvSpPr>
        <p:spPr>
          <a:xfrm>
            <a:off x="5157788" y="566738"/>
            <a:ext cx="861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Equivalence Classes </a:t>
            </a:r>
            <a:endParaRPr sz="3600" i="1">
              <a:solidFill>
                <a:srgbClr val="422C7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6" name="Google Shape;716;p61"/>
          <p:cNvSpPr txBox="1">
            <a:spLocks noGrp="1"/>
          </p:cNvSpPr>
          <p:nvPr>
            <p:ph type="body" idx="1"/>
          </p:nvPr>
        </p:nvSpPr>
        <p:spPr>
          <a:xfrm>
            <a:off x="2813050" y="2987675"/>
            <a:ext cx="10909300" cy="9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Examples: 1.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Let S be the set {u, m, b, r, o, c, k, s}.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Do the following collections of sets partition S ?</a:t>
            </a:r>
            <a:endParaRPr baseline="3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2813050" y="4130675"/>
            <a:ext cx="5311775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{{m, o, c, k}, {r, u, b, s}}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7537450" y="4130675"/>
            <a:ext cx="1801813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yes.</a:t>
            </a: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2813050" y="4892675"/>
            <a:ext cx="5311775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{{c, o, m, b}, {u, s}, {r}}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7537450" y="4892675"/>
            <a:ext cx="4648200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(k is missing).</a:t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2813050" y="5654675"/>
            <a:ext cx="5691188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{{b, r, o, c, k}, {m, u, s, t}}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7537450" y="5654675"/>
            <a:ext cx="4648200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(t is not in S).</a:t>
            </a: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2813050" y="6416675"/>
            <a:ext cx="5691188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{{u, m, b, r, o, c, k, s}}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4" name="Google Shape;724;p61"/>
          <p:cNvSpPr/>
          <p:nvPr/>
        </p:nvSpPr>
        <p:spPr>
          <a:xfrm>
            <a:off x="7537450" y="6416675"/>
            <a:ext cx="1801813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yes.</a:t>
            </a: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2813050" y="7178675"/>
            <a:ext cx="6070600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{{b, o, o, k}, {r, u, m}, {c, s}}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61"/>
          <p:cNvSpPr/>
          <p:nvPr/>
        </p:nvSpPr>
        <p:spPr>
          <a:xfrm>
            <a:off x="8124825" y="7178675"/>
            <a:ext cx="4630738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 ({b,o,o,k} = {b,o,k}).</a:t>
            </a: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2813050" y="7940675"/>
            <a:ext cx="6640513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{{u, m, b}, {r, o, c, k, s}, ∅}</a:t>
            </a: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Google Shape;728;p61"/>
          <p:cNvSpPr/>
          <p:nvPr/>
        </p:nvSpPr>
        <p:spPr>
          <a:xfrm>
            <a:off x="7537450" y="7940675"/>
            <a:ext cx="4648200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(∅ not allowed).</a:t>
            </a:r>
            <a:endParaRPr/>
          </a:p>
        </p:txBody>
      </p:sp>
      <p:pic>
        <p:nvPicPr>
          <p:cNvPr id="729" name="Google Shape;7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2"/>
          <p:cNvSpPr/>
          <p:nvPr/>
        </p:nvSpPr>
        <p:spPr>
          <a:xfrm>
            <a:off x="1008063" y="1192213"/>
            <a:ext cx="20193000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62"/>
          <p:cNvSpPr txBox="1"/>
          <p:nvPr/>
        </p:nvSpPr>
        <p:spPr>
          <a:xfrm>
            <a:off x="13633450" y="407988"/>
            <a:ext cx="641826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36" name="Google Shape;736;p62"/>
          <p:cNvSpPr/>
          <p:nvPr/>
        </p:nvSpPr>
        <p:spPr>
          <a:xfrm>
            <a:off x="2889250" y="1997075"/>
            <a:ext cx="14782800" cy="816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2.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us assume that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Frank, Suzanne and George live in Boston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200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Stephanie and Max live in Lübeck, and </a:t>
            </a:r>
            <a:r>
              <a:rPr lang="en-US" sz="32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Jennifer lives in Sydney</a:t>
            </a:r>
            <a:r>
              <a:rPr lang="en-US" sz="3200">
                <a:solidFill>
                  <a:srgbClr val="538C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the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relation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{(a, b) | a and b live in the same city} on the set 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{Frank, Suzanne, George, Stephanie, Max, Jennifer}.</a:t>
            </a:r>
            <a:endParaRPr/>
          </a:p>
          <a:p>
            <a:pPr marL="0" marR="0" lvl="0" indent="0" algn="just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R = {(Frank, Frank), (Frank, Suzanne),(Frank, George), (Suzanne, Frank), (Suzanne, Suzanne), (Suzanne, George), (George, Frank), (George, Suzanne), (George, George), (Stephanie, Stephanie), (Stephanie, Max), (Max, Stephanie), (Max, Max), (Jennifer, Jennifer)}.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classes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R are:{{Frank, Suzanne, George}, {Stephanie, Max}, {Jennifer}}.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P.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equivalence classes of any equivalence relation R defined on a set S constitute a partition of S, because every element in S is assigned to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exactly one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equivalence classes.</a:t>
            </a:r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/>
          <p:nvPr/>
        </p:nvSpPr>
        <p:spPr>
          <a:xfrm>
            <a:off x="4337050" y="642938"/>
            <a:ext cx="115062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Equivalence Classes </a:t>
            </a:r>
            <a:endParaRPr sz="32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63"/>
          <p:cNvSpPr/>
          <p:nvPr/>
        </p:nvSpPr>
        <p:spPr>
          <a:xfrm>
            <a:off x="1008063" y="1192213"/>
            <a:ext cx="20193000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63"/>
          <p:cNvSpPr txBox="1"/>
          <p:nvPr/>
        </p:nvSpPr>
        <p:spPr>
          <a:xfrm>
            <a:off x="13633450" y="407988"/>
            <a:ext cx="641826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>
            <a:off x="2889250" y="1997075"/>
            <a:ext cx="14782800" cy="915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example: 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the relation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{(a, b) | a ≡ b (mod 3)} on the set of integers.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 an equivalence relation?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Yes, R is reflexive, symmetric, and transitive.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equivalence classes of R ?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{{…, -6, -3, 0, 3, 6, …}=[0],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{…, -5, -2, 1, 4, 7, …}=[1],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{…, -4, -1, 2, 5, 8, …}=[2]}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A={1,2,3,4,5,6,7,8,9,10}. Relation R is defined by 3 | (x-y). Write the partitions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[1]={1,4,7,10}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[2]={2,5,8}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[3]={3,6,9}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A=[1] ∪ [2] ∪[3]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6" name="Google Shape;74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755" name="Google Shape;75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12" y="1463675"/>
            <a:ext cx="19286537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113" y="3597275"/>
            <a:ext cx="19507200" cy="73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766" name="Google Shape;76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50" y="2073275"/>
            <a:ext cx="195072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5"/>
          <p:cNvSpPr txBox="1"/>
          <p:nvPr/>
        </p:nvSpPr>
        <p:spPr>
          <a:xfrm>
            <a:off x="679450" y="5349875"/>
            <a:ext cx="193167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AutoNum type="arabicPeriod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A={1,2,3,4,5,6,7,8}  R is an equivalence relation on A which induces the partition {1,4,8} ∪ {3} ∪ {5,6} ∪{2,7}. Determine 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R= {(1,1),(1,4),(1,8),(4,4),(4,1),(4,8),(8,8),(8,1),(8,4),(3,3),(5,5),(5,6),(6,6),(6,5),(2,2),(2,7),(7,2),(7,7)}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77" name="Google Shape;777;p66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8" name="Google Shape;7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" y="1370013"/>
            <a:ext cx="18821400" cy="53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25" y="7178675"/>
            <a:ext cx="18821400" cy="41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789" name="Google Shape;789;p67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0" name="Google Shape;7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488" y="1844675"/>
            <a:ext cx="17759362" cy="89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00" name="Google Shape;800;p68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1" name="Google Shape;801;p68"/>
          <p:cNvSpPr txBox="1"/>
          <p:nvPr/>
        </p:nvSpPr>
        <p:spPr>
          <a:xfrm>
            <a:off x="527050" y="1920875"/>
            <a:ext cx="18592800" cy="867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Hasse Diagrams :</a:t>
            </a:r>
            <a:endParaRPr sz="36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partial order, being a relation, can be represented by a di-graph. But most of the edges do not need to be shown since it would be redundant.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instance, we know that every partial order is reflexive, so it is redundant to show the self-loops on every element of the set on which the partial order is defined.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partial order is transitive, so all edges denoting transitivity can be removed.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directions on the edges can be ignored if all edges are presumed to have only one possible direction, conventionally upwards.</a:t>
            </a:r>
            <a:b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 a partial order on a finite set can be represented using the following procedure –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all self-loops from all the vertices. This removes all edges showing reflexivity.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all edges which are present due to transitivity i.e. if (a, b) and (b,c) are in the partial order, then remove the edge(a, c) . Furthermore if  (c, d) is in the partial order, then remove the edge (a, d).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Arrange all edges such that the initial vertex is below the terminal vertex.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AutoNum type="arabicPeriod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all arrows on the directed edges, since all edges point upwards.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2" name="Google Shape;80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6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11" name="Google Shape;811;p69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2" name="Google Shape;81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88" y="1755775"/>
            <a:ext cx="17886362" cy="7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1670050" y="1920875"/>
            <a:ext cx="15687675" cy="558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1313" lvl="0" indent="-34131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relation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between two variables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is a set of ordered pairs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ordered pair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consists of an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y-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coordinate</a:t>
            </a:r>
            <a:endParaRPr/>
          </a:p>
          <a:p>
            <a:pPr marL="455613" lvl="1" indent="1588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FF33CC"/>
              </a:buClr>
              <a:buSzPts val="3200"/>
              <a:buFont typeface="Times New Roman"/>
              <a:buNone/>
            </a:pPr>
            <a:r>
              <a:rPr lang="en-US" sz="3200" b="1">
                <a:solidFill>
                  <a:srgbClr val="FF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relation</a:t>
            </a: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 may be viewed as </a:t>
            </a:r>
            <a:r>
              <a:rPr lang="en-US" sz="3200" i="1" u="sng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ordered pairs</a:t>
            </a:r>
            <a:r>
              <a:rPr lang="en-US" sz="3200" i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200" i="1" u="sng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design</a:t>
            </a:r>
            <a:r>
              <a:rPr lang="en-US" sz="3200" i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200" i="1" u="sng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</a:t>
            </a:r>
            <a:r>
              <a:rPr lang="en-US" sz="3200" i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200" i="1" u="sng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</a:t>
            </a:r>
            <a:r>
              <a:rPr lang="en-US" sz="3200" i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</a:t>
            </a:r>
            <a:r>
              <a:rPr lang="en-US" sz="3200" i="1" u="sng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 in sentences</a:t>
            </a:r>
            <a:endParaRPr/>
          </a:p>
          <a:p>
            <a:pPr marL="455613" lvl="1" indent="1588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i="1" u="sng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-values are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input, independent variable, </a:t>
            </a:r>
            <a:r>
              <a:rPr lang="en-US" sz="3600" b="1" u="sng">
                <a:latin typeface="Times New Roman"/>
                <a:ea typeface="Times New Roman"/>
                <a:cs typeface="Times New Roman"/>
                <a:sym typeface="Times New Roman"/>
              </a:rPr>
              <a:t>domain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-values are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dependent variable,</a:t>
            </a:r>
            <a:r>
              <a:rPr lang="en-US" sz="3600" b="1" u="sng">
                <a:latin typeface="Times New Roman"/>
                <a:ea typeface="Times New Roman"/>
                <a:cs typeface="Times New Roman"/>
                <a:sym typeface="Times New Roman"/>
              </a:rPr>
              <a:t> range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341313" lvl="0" indent="-341313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3" lvl="0" indent="-34131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000" y="7864475"/>
            <a:ext cx="8324850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11728450" y="7407275"/>
            <a:ext cx="4191000" cy="206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{0, 1, 2, 3, 4, 5}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{-5, -4, -3, -2, -1, 0}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679450" y="7864475"/>
            <a:ext cx="173355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R=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7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22" name="Google Shape;822;p70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p70"/>
          <p:cNvSpPr txBox="1"/>
          <p:nvPr/>
        </p:nvSpPr>
        <p:spPr>
          <a:xfrm>
            <a:off x="619125" y="1192213"/>
            <a:ext cx="19354800" cy="987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Extremums in Posets :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Maximal Elements-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 element a  in the poset is said to be maximal if there is no element b in the poset such that                               That is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¬ (∃b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A : aRb)  That is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∀ b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A  a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Elements-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 element  a in the poset is said to be minimal if there is no element  b in the poset such that                                  That is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¬ (∃b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A : bRa)  That is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∀ b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A  b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Maximal and Minimal elements are easy to find in Hasse diagrams. They are the topmost and bottommost elements respectively.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in the hasse diagram described above, “1” is the minimal element and “4” is the maximal element. 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maximal and minimal are unique, they are also the </a:t>
            </a: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elements of the poset.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Note 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If the maximal or minimal element is unique, it is called the 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greatest/maximum or least/minimum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 of the poset respectively.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Bounds in Posets :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sometimes possible to find an element that is greater than or equal to all the elements in a subset  of  poset  A of              ..Such an element is called the 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upper bound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A . Similarly, we can also find the 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bound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  A.</a:t>
            </a:r>
            <a:endParaRPr/>
          </a:p>
          <a:p>
            <a:pPr marL="457200" marR="0" lvl="0" indent="-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bounds can be further constrained to get the 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upper bound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 the 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 lower bound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These bounds are elements which are less than or greater than all the other upper bounds or lower bounds respectively.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4" name="Google Shape;82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8638" y="2305050"/>
            <a:ext cx="1393825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3625" y="3243263"/>
            <a:ext cx="1295400" cy="54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6250" y="8164513"/>
            <a:ext cx="1219200" cy="5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36" name="Google Shape;836;p71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71"/>
          <p:cNvSpPr txBox="1"/>
          <p:nvPr/>
        </p:nvSpPr>
        <p:spPr>
          <a:xfrm>
            <a:off x="619125" y="1192213"/>
            <a:ext cx="17433925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Upper bound: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(A,R) be a poset and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⊆ A. If u is an element of A such that aRu for all a ∈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u is an upper bound of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Least Upper Bound(LUB):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element x that is an upper bound on a subset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is less than all other upper bounds of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LUB.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bound: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(A,R) be a poset and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⊆ A. If l is an element of A such that lRa for all a ∈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l is an lower bound of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 Lower Bound(GLB): 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element x that is an lower bound on a subset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is greater than all other lower bounds of A</a:t>
            </a:r>
            <a:r>
              <a:rPr lang="en-US" sz="34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GLB.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8" name="Google Shape;838;p71"/>
          <p:cNvSpPr/>
          <p:nvPr/>
        </p:nvSpPr>
        <p:spPr>
          <a:xfrm>
            <a:off x="8070850" y="301625"/>
            <a:ext cx="26057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9" name="Google Shape;83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48" name="Google Shape;848;p72"/>
          <p:cNvSpPr/>
          <p:nvPr/>
        </p:nvSpPr>
        <p:spPr>
          <a:xfrm>
            <a:off x="1008063" y="1616075"/>
            <a:ext cx="17883187" cy="465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01713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01713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9" name="Google Shape;84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425" y="1566863"/>
            <a:ext cx="18780125" cy="865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859" name="Google Shape;85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7738" y="2014538"/>
            <a:ext cx="11414125" cy="386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95450" y="1698625"/>
            <a:ext cx="3952875" cy="4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7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70" name="Google Shape;870;p74"/>
          <p:cNvSpPr txBox="1"/>
          <p:nvPr/>
        </p:nvSpPr>
        <p:spPr>
          <a:xfrm>
            <a:off x="1212850" y="1463675"/>
            <a:ext cx="16154400" cy="895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the hasse diagram for partial ordering:  {(a,b) | a|b} on set P={1,2,3,4,5,6,10,12,15,20,30,60} or divisors of 60. Are there greatest and least elements? If so, mention them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 LUB and GLB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={4,10}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Hasse diagram: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and 60 are least and greatest elements.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={20, 60}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LUB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={20}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={1, 2}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GLB of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={2}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1" name="Google Shape;87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8850" y="3063875"/>
            <a:ext cx="5843588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81" name="Google Shape;881;p75"/>
          <p:cNvSpPr txBox="1"/>
          <p:nvPr/>
        </p:nvSpPr>
        <p:spPr>
          <a:xfrm>
            <a:off x="1212850" y="1463675"/>
            <a:ext cx="173736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Hasse diagram for (A,) (divisibility relation), where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(i) A = {1, 2, 3, 4, 5, 6, 7, 8}; (iii) A = {2, 3, 4, 5, 6, 30, 60}; (v) A = {1, 2, 4, 8, 16, 32, 64};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A = {1, 2, 3, 5, 11, 13};     (iv) A = {1, 2, 3, 6, 12, 24};     (vi) A = {2, 4, 6, 12, 24, 36}.</a:t>
            </a:r>
            <a:endParaRPr/>
          </a:p>
        </p:txBody>
      </p:sp>
      <p:pic>
        <p:nvPicPr>
          <p:cNvPr id="882" name="Google Shape;88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850" y="3978275"/>
            <a:ext cx="17754600" cy="70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7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7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92" name="Google Shape;892;p76"/>
          <p:cNvSpPr txBox="1"/>
          <p:nvPr/>
        </p:nvSpPr>
        <p:spPr>
          <a:xfrm>
            <a:off x="1212850" y="1463675"/>
            <a:ext cx="17373600" cy="846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(A={3, 5, 9, 15, 24, 45},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divisibilty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that is, the divisibility relation. (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Draw its 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Hasse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diagram. (ii) Find its maximal, minimal, greatest and least elements when they exist. (iii) Find maxima, minima, greatest and least elements of the set M = {3, 9, 15}, when they exist. iv) find LB,UB,GLB,LUB of M which is a subset of given 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elements = {3,5}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maximal elements = {24,45}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least and greatest elements does not exists.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iii) M = {3, 9, 15}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Minimal elements of M = {3}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maximal elements of M= {9,15}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least element of M={3}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 element of M does not exists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iv) LB=GLB of M = { 3}      UB = LUB of M= { 45}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3" name="Google Shape;89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28538" y="3979863"/>
            <a:ext cx="6157912" cy="594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03" name="Google Shape;903;p77"/>
          <p:cNvSpPr txBox="1"/>
          <p:nvPr/>
        </p:nvSpPr>
        <p:spPr>
          <a:xfrm>
            <a:off x="1212850" y="1463675"/>
            <a:ext cx="17373600" cy="846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poset given below i) find minimal, maximal,greatest,least elements if any.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Find LUB and GLB of {d, e, f}                     iii) Find LUB and GLB of {a, c}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iv) Find LUB and GLB of {b, d}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elements = { a,b,c}     maximal elements = {g,h,i}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least and greatest elements does not exists.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A = {d, e, f}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A= Φ       No GLB exists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A=Φ       No LUB exists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iii) B = {a,c}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B= Φ       No GLB exists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B={h}     LUB ={h}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iv) C = {b,d}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C= {b}        GLB={b}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C={d,g}     LUB ={d}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4" name="Google Shape;904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71450" y="4587875"/>
            <a:ext cx="4698508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7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14" name="Google Shape;914;p78"/>
          <p:cNvSpPr txBox="1"/>
          <p:nvPr/>
        </p:nvSpPr>
        <p:spPr>
          <a:xfrm>
            <a:off x="1212850" y="1463675"/>
            <a:ext cx="18891250" cy="944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poset given below i) find minimal, maximal,greatest,least elements if any.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Find LUB and GLB of {c, e}                     iii) Find LUB and GLB of {b, i}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i)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elements = { a}     maximal elements = {b,d,i,j}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least element = {a}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greatest element does not exists.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ii) A = {c, e}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A= {a, c} GLB={c}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A={c,e,f,g,h,i,j}   LUB= {e}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iii) B = {b, i}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 of B= {a}       GLB= {a}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 of B= Φ      No LUB exists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5" name="Google Shape;91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6446" y="3214864"/>
            <a:ext cx="5168254" cy="69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7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7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25" name="Google Shape;925;p79"/>
          <p:cNvSpPr txBox="1"/>
          <p:nvPr/>
        </p:nvSpPr>
        <p:spPr>
          <a:xfrm>
            <a:off x="1212850" y="1463675"/>
            <a:ext cx="17373600" cy="858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Thm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Prove that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(A,R) has a least element, it is  unique 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Suppose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A and both are least elements.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since x is least element,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xRy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also since y is least element,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yRx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R is Antisymmetric, it follows that x=y.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(A,R) has a unique least element.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Lattices: 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lattice is a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which every pair of elements has both LUB and GLB. That is if (A,R) is a </a:t>
            </a:r>
            <a:r>
              <a:rPr lang="en-US" sz="4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poset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if for all x, y ∈ A, LUB({x, y}) and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GLB({x, y}) exists in A, then (A, R) is called a Lattice.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A={1,2,3} and R is 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subset relation </a:t>
            </a: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on P(A)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6" name="Google Shape;92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0" y="0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41" name="Google Shape;141;p8" descr="Image result for mission image"/>
          <p:cNvSpPr/>
          <p:nvPr/>
        </p:nvSpPr>
        <p:spPr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 descr="Image result for mission image"/>
          <p:cNvSpPr/>
          <p:nvPr/>
        </p:nvSpPr>
        <p:spPr>
          <a:xfrm>
            <a:off x="296863" y="79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 descr="Image result for mission image"/>
          <p:cNvSpPr/>
          <p:nvPr/>
        </p:nvSpPr>
        <p:spPr>
          <a:xfrm>
            <a:off x="449263" y="1603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 descr="Image result for mission image"/>
          <p:cNvSpPr/>
          <p:nvPr/>
        </p:nvSpPr>
        <p:spPr>
          <a:xfrm>
            <a:off x="144463" y="-1600200"/>
            <a:ext cx="33337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 descr="Image result for mission image"/>
          <p:cNvSpPr/>
          <p:nvPr/>
        </p:nvSpPr>
        <p:spPr>
          <a:xfrm>
            <a:off x="296863" y="-1447800"/>
            <a:ext cx="33337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754063" y="1158875"/>
            <a:ext cx="18822987" cy="981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 and B be any two non-empty sets. A binary relation R from a set A to the set B is a subset of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B.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(a, b) Є R then we write a R b, otherwise we write a </a:t>
            </a:r>
            <a:r>
              <a:rPr lang="en-US" sz="32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 (i.e.. a not related to b).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of relations = 2^ n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/>
          </a:p>
          <a:p>
            <a:pPr marL="455613" marR="0" lvl="1" indent="1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 be a set of students.</a:t>
            </a:r>
            <a:endParaRPr/>
          </a:p>
          <a:p>
            <a:pPr marL="455613" marR="0" lvl="1" indent="1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C be a set of courses.</a:t>
            </a:r>
            <a:endParaRPr/>
          </a:p>
          <a:p>
            <a:pPr marL="455613" marR="0" lvl="1" indent="158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= { (</a:t>
            </a: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| student </a:t>
            </a: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taking course </a:t>
            </a: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}.</a:t>
            </a:r>
            <a:endParaRPr/>
          </a:p>
          <a:p>
            <a:pPr marL="912813" marR="0" lvl="2" indent="15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students may take the same course.</a:t>
            </a:r>
            <a:endParaRPr/>
          </a:p>
          <a:p>
            <a:pPr marL="912813" marR="0" lvl="2" indent="15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student may take </a:t>
            </a:r>
            <a:r>
              <a:rPr lang="en-US" sz="2800" b="0" i="0" u="none" strike="noStrike" cap="none">
                <a:solidFill>
                  <a:srgbClr val="7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courses.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 A={1, 2, 3, 4, 5}, Let R be a relation on A defined as a R b if a&lt;b.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R = {(1, 2), (1, 3), (1,4), (1, 5) (2, 3), (2, 4), (2, 5), (3, 4), (3, 5), (4, 5)}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R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⊆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X 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R is a relation from A to B, then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of R: Dom (R) = {1, 2, 3, 4}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⊆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of R: Ran (R) = {2, 3, 4, 5}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⊆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 (R) = {x ЄA / x R y for some x Є A}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 (R) = {y Є B / x R y for some y Є B}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35" name="Google Shape;935;p80"/>
          <p:cNvSpPr txBox="1"/>
          <p:nvPr/>
        </p:nvSpPr>
        <p:spPr>
          <a:xfrm>
            <a:off x="1212850" y="1463675"/>
            <a:ext cx="17373600" cy="92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Topological ordering:</a:t>
            </a: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Topological sorting for Directed Acyclic Graph (DAG) is a linear ordering of vertices such that for every directed edge u v, vertex u comes before v in the ordering. </a:t>
            </a:r>
            <a:endParaRPr sz="4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fig 1,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 a&lt;b&lt;c&lt;d&lt;e&lt;f&lt;g&lt;h&lt;i                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2: a&lt;c&lt;h&lt;b&lt;d&lt;f&lt;e&lt;g&lt;I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…………..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fig2,  i) a&lt;b&lt;c&lt;d&lt;e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ii)a&lt;c&lt;b&lt;d&lt;e                               fig1                                 fig2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6" name="Google Shape;93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2850" y="3794395"/>
            <a:ext cx="3936508" cy="326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6224" y="3357432"/>
            <a:ext cx="3203821" cy="370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1"/>
          <p:cNvSpPr/>
          <p:nvPr/>
        </p:nvSpPr>
        <p:spPr>
          <a:xfrm>
            <a:off x="1004888" y="301625"/>
            <a:ext cx="709612" cy="709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8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8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81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699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9000"/>
              </a:lnSpc>
              <a:spcBef>
                <a:spcPts val="134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Google Shape;947;p8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8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49" name="Google Shape;949;p81"/>
          <p:cNvSpPr/>
          <p:nvPr/>
        </p:nvSpPr>
        <p:spPr>
          <a:xfrm>
            <a:off x="755650" y="1692275"/>
            <a:ext cx="17880013" cy="9795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 and B be two sets. A function f from A to B is a rule that assigned to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element x in A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exactly one element y in B.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denoted by f: A </a:t>
            </a: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3200"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-A type of </a:t>
            </a: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there is exactly one </a:t>
            </a:r>
            <a:r>
              <a:rPr lang="en-US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every </a:t>
            </a:r>
            <a:r>
              <a:rPr lang="en-US" sz="32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270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</a:t>
            </a:r>
            <a:r>
              <a:rPr lang="en-US" sz="3200" u="sng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is exactly one </a:t>
            </a:r>
            <a:r>
              <a:rPr lang="en-US" sz="320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3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2700" marR="0" lvl="0" indent="0" algn="just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of f: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x is an element of A and y is an element of B assigned to x, written y =  f(x) and call function value of f at x. The element y is called the image of x under f.</a:t>
            </a:r>
            <a:endParaRPr/>
          </a:p>
          <a:p>
            <a:pPr marL="127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A = {1, 2, 3, 4} and B= {a, b, c, d}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{(1, a), (2, b), (3, c), {4, d)} S = {(1, b), (1, d), (2, d)}</a:t>
            </a:r>
            <a:endParaRPr/>
          </a:p>
          <a:p>
            <a:pPr marL="127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is a function and S is not a function. Since the element 1 has two images  b and d . Therefore S is not a function.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0" name="Google Shape;950;p81"/>
          <p:cNvSpPr/>
          <p:nvPr/>
        </p:nvSpPr>
        <p:spPr>
          <a:xfrm>
            <a:off x="8158163" y="557213"/>
            <a:ext cx="19161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1" name="Google Shape;951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062" y="3117850"/>
            <a:ext cx="17197387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062" y="4587875"/>
            <a:ext cx="16968787" cy="186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8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8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8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61" name="Google Shape;961;p82"/>
          <p:cNvSpPr/>
          <p:nvPr/>
        </p:nvSpPr>
        <p:spPr>
          <a:xfrm>
            <a:off x="831850" y="1463675"/>
            <a:ext cx="19272250" cy="849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Let A = {1, 2, 3, 4} determine whether or not the following relations on A are function.</a:t>
            </a:r>
            <a:endParaRPr/>
          </a:p>
          <a:p>
            <a:pPr marL="762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f= {(2, 3), (1, 4), (2, 1), (3,2), (4, 4)}</a:t>
            </a:r>
            <a:endParaRPr/>
          </a:p>
          <a:p>
            <a:pPr marL="76200" marR="0" lvl="0" indent="0" algn="l" rtl="0">
              <a:lnSpc>
                <a:spcPct val="80875"/>
              </a:lnSpc>
              <a:spcBef>
                <a:spcPts val="263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(Since element 2 has 2 images 3 and 1, f is not a function.)  </a:t>
            </a:r>
            <a:endParaRPr/>
          </a:p>
          <a:p>
            <a:pPr marL="76200" marR="0" lvl="0" indent="0" algn="l" rtl="0">
              <a:lnSpc>
                <a:spcPct val="80875"/>
              </a:lnSpc>
              <a:spcBef>
                <a:spcPts val="26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g={(3,1),(4,2),(1,1)}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is not a function since 2 is not associated with any element.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h={(2,1),(3,4),(1,4),(2,1),(4,4)}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is a function</a:t>
            </a:r>
            <a:endParaRPr/>
          </a:p>
          <a:p>
            <a:pPr marL="76200" marR="0" lvl="0" indent="0" algn="l" rtl="0">
              <a:lnSpc>
                <a:spcPct val="118000"/>
              </a:lnSpc>
              <a:spcBef>
                <a:spcPts val="96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Let A= {0, ±1, ±2, 3}. Consider the function F: 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R, where R is the set of all real  numbers, defined by f(x) =x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-2x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+3x+1 for x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Find the range of f.</a:t>
            </a:r>
            <a:endParaRPr/>
          </a:p>
          <a:p>
            <a:pPr marL="762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(0) =1</a:t>
            </a:r>
            <a:endParaRPr/>
          </a:p>
          <a:p>
            <a:pPr marL="762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(1) =1-2+3+1=3         f (-1) =-1-2-3+1=-5         f (2) =8-8-6+1=7             f (-2) =-8-8-6+1= -21</a:t>
            </a:r>
            <a:endParaRPr/>
          </a:p>
          <a:p>
            <a:pPr marL="762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(3) =27-18+9+1=19  </a:t>
            </a:r>
            <a:endParaRPr/>
          </a:p>
          <a:p>
            <a:pPr marL="762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Range = {1, 3,-5, 7,-21, 19}</a:t>
            </a:r>
            <a:endParaRPr/>
          </a:p>
        </p:txBody>
      </p:sp>
      <p:pic>
        <p:nvPicPr>
          <p:cNvPr id="962" name="Google Shape;96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763" y="1282699"/>
            <a:ext cx="17794287" cy="194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8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8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72" name="Google Shape;972;p83"/>
          <p:cNvSpPr/>
          <p:nvPr/>
        </p:nvSpPr>
        <p:spPr>
          <a:xfrm>
            <a:off x="1008063" y="1616075"/>
            <a:ext cx="18949987" cy="608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If A= {0, ±1, ±2} and f: 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 is defined by f(x) =x</a:t>
            </a:r>
            <a:r>
              <a:rPr lang="en-US" sz="3200" b="1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-x+1, x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find the range.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(0) =1</a:t>
            </a:r>
            <a:endParaRPr/>
          </a:p>
          <a:p>
            <a:pPr marL="1143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(1) =1-1+1=1</a:t>
            </a:r>
            <a:endParaRPr/>
          </a:p>
          <a:p>
            <a:pPr marL="1143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(-1) =1+1+1=3</a:t>
            </a:r>
            <a:endParaRPr/>
          </a:p>
          <a:p>
            <a:pPr marL="114300" marR="0" lvl="0" indent="0" algn="l" rtl="0">
              <a:spcBef>
                <a:spcPts val="115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(2) =4-2+1=3</a:t>
            </a:r>
            <a:endParaRPr/>
          </a:p>
          <a:p>
            <a:pPr marL="1143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(-2) =4+2+1=7</a:t>
            </a:r>
            <a:endParaRPr/>
          </a:p>
          <a:p>
            <a:pPr marL="11430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∴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= {1, 3, 7}</a:t>
            </a:r>
            <a:endParaRPr/>
          </a:p>
          <a:p>
            <a:pPr marL="240030" marR="0" lvl="0" indent="0" algn="l" rtl="0">
              <a:spcBef>
                <a:spcPts val="118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3" name="Google Shape;97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8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8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8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82" name="Google Shape;982;p84"/>
          <p:cNvSpPr/>
          <p:nvPr/>
        </p:nvSpPr>
        <p:spPr>
          <a:xfrm>
            <a:off x="1008063" y="1616075"/>
            <a:ext cx="18949987" cy="68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f(x) =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⌊x⌋ = greatest integer ≤ x       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Ex: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⌊3.8⌋ = 3            ⌊-3.4⌋ = -4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f(x) =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⌈x⌉ = least integer ≥ x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⌈3.01⌉=4             ⌈-3.01⌉ = -3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Truncation –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trunc(3.4)=3               trunc(+ve no)=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⌊+ve no⌋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trunc(-7.22)=-7          trunc(-ve no)=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⌈-ve no⌉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3" name="Google Shape;98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8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8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8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992" name="Google Shape;992;p85"/>
          <p:cNvSpPr txBox="1"/>
          <p:nvPr/>
        </p:nvSpPr>
        <p:spPr>
          <a:xfrm>
            <a:off x="1212850" y="1812925"/>
            <a:ext cx="7500938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function over the domain,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-1, x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0, x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</a:t>
            </a:r>
            <a:endParaRPr/>
          </a:p>
        </p:txBody>
      </p:sp>
      <p:pic>
        <p:nvPicPr>
          <p:cNvPr id="993" name="Google Shape;99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4900" y="3216275"/>
            <a:ext cx="24034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4664075"/>
            <a:ext cx="31019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4100" y="6188075"/>
            <a:ext cx="2984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05188" y="3902075"/>
            <a:ext cx="2170112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86138" y="5419725"/>
            <a:ext cx="3255962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62325" y="7019925"/>
            <a:ext cx="244157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8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8075" y="1616075"/>
            <a:ext cx="10848975" cy="87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8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8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8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8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1009" name="Google Shape;1009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87475"/>
            <a:ext cx="8324850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86"/>
          <p:cNvSpPr txBox="1"/>
          <p:nvPr/>
        </p:nvSpPr>
        <p:spPr>
          <a:xfrm>
            <a:off x="533400" y="2682875"/>
            <a:ext cx="7543800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a relation?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/>
          </a:p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a function?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endParaRPr/>
          </a:p>
        </p:txBody>
      </p:sp>
      <p:sp>
        <p:nvSpPr>
          <p:cNvPr id="1011" name="Google Shape;1011;p86"/>
          <p:cNvSpPr txBox="1"/>
          <p:nvPr/>
        </p:nvSpPr>
        <p:spPr>
          <a:xfrm>
            <a:off x="3221038" y="4892675"/>
            <a:ext cx="2168525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ctr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2" name="Google Shape;1012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4624388"/>
            <a:ext cx="8482013" cy="6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86"/>
          <p:cNvSpPr txBox="1"/>
          <p:nvPr/>
        </p:nvSpPr>
        <p:spPr>
          <a:xfrm>
            <a:off x="381000" y="5545138"/>
            <a:ext cx="830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a function?                 No</a:t>
            </a:r>
            <a:endParaRPr/>
          </a:p>
        </p:txBody>
      </p:sp>
      <p:sp>
        <p:nvSpPr>
          <p:cNvPr id="1014" name="Google Shape;1014;p86"/>
          <p:cNvSpPr txBox="1"/>
          <p:nvPr/>
        </p:nvSpPr>
        <p:spPr>
          <a:xfrm>
            <a:off x="450850" y="6569075"/>
            <a:ext cx="8305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still a relation?         Yes</a:t>
            </a:r>
            <a:endParaRPr/>
          </a:p>
        </p:txBody>
      </p:sp>
      <p:sp>
        <p:nvSpPr>
          <p:cNvPr id="1015" name="Google Shape;1015;p86"/>
          <p:cNvSpPr txBox="1">
            <a:spLocks noGrp="1"/>
          </p:cNvSpPr>
          <p:nvPr>
            <p:ph type="body" idx="1"/>
          </p:nvPr>
        </p:nvSpPr>
        <p:spPr>
          <a:xfrm>
            <a:off x="9747250" y="3063875"/>
            <a:ext cx="85344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60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Choice One		    Choice Two</a:t>
            </a:r>
            <a:endParaRPr/>
          </a:p>
        </p:txBody>
      </p:sp>
      <p:sp>
        <p:nvSpPr>
          <p:cNvPr id="1016" name="Google Shape;1016;p86"/>
          <p:cNvSpPr/>
          <p:nvPr/>
        </p:nvSpPr>
        <p:spPr>
          <a:xfrm>
            <a:off x="10052050" y="1616075"/>
            <a:ext cx="7650163" cy="107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Which relation mapping represents a function?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17" name="Google Shape;1017;p86"/>
          <p:cNvGrpSpPr/>
          <p:nvPr/>
        </p:nvGrpSpPr>
        <p:grpSpPr>
          <a:xfrm>
            <a:off x="10356850" y="3902075"/>
            <a:ext cx="2667000" cy="1531938"/>
            <a:chOff x="672" y="1632"/>
            <a:chExt cx="1680" cy="965"/>
          </a:xfrm>
        </p:grpSpPr>
        <p:sp>
          <p:nvSpPr>
            <p:cNvPr id="1018" name="Google Shape;1018;p86"/>
            <p:cNvSpPr/>
            <p:nvPr/>
          </p:nvSpPr>
          <p:spPr>
            <a:xfrm>
              <a:off x="672" y="1632"/>
              <a:ext cx="564" cy="93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86"/>
            <p:cNvSpPr/>
            <p:nvPr/>
          </p:nvSpPr>
          <p:spPr>
            <a:xfrm>
              <a:off x="1774" y="1632"/>
              <a:ext cx="578" cy="965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0" name="Google Shape;1020;p86"/>
            <p:cNvCxnSpPr/>
            <p:nvPr/>
          </p:nvCxnSpPr>
          <p:spPr>
            <a:xfrm>
              <a:off x="1104" y="1872"/>
              <a:ext cx="808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86"/>
            <p:cNvCxnSpPr/>
            <p:nvPr/>
          </p:nvCxnSpPr>
          <p:spPr>
            <a:xfrm>
              <a:off x="1086" y="2059"/>
              <a:ext cx="845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86"/>
            <p:cNvCxnSpPr/>
            <p:nvPr/>
          </p:nvCxnSpPr>
          <p:spPr>
            <a:xfrm rot="10800000" flipH="1">
              <a:off x="1086" y="2095"/>
              <a:ext cx="845" cy="251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3" name="Google Shape;1023;p86"/>
            <p:cNvSpPr txBox="1"/>
            <p:nvPr/>
          </p:nvSpPr>
          <p:spPr>
            <a:xfrm>
              <a:off x="837" y="1746"/>
              <a:ext cx="224" cy="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024" name="Google Shape;1024;p86"/>
            <p:cNvSpPr txBox="1"/>
            <p:nvPr/>
          </p:nvSpPr>
          <p:spPr>
            <a:xfrm>
              <a:off x="1908" y="1700"/>
              <a:ext cx="320" cy="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–1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1025" name="Google Shape;1025;p86"/>
          <p:cNvGrpSpPr/>
          <p:nvPr/>
        </p:nvGrpSpPr>
        <p:grpSpPr>
          <a:xfrm>
            <a:off x="14701838" y="3940175"/>
            <a:ext cx="2592388" cy="1600200"/>
            <a:chOff x="721" y="2976"/>
            <a:chExt cx="1633" cy="1008"/>
          </a:xfrm>
        </p:grpSpPr>
        <p:grpSp>
          <p:nvGrpSpPr>
            <p:cNvPr id="1026" name="Google Shape;1026;p86"/>
            <p:cNvGrpSpPr/>
            <p:nvPr/>
          </p:nvGrpSpPr>
          <p:grpSpPr>
            <a:xfrm>
              <a:off x="721" y="2976"/>
              <a:ext cx="1633" cy="1008"/>
              <a:chOff x="2880" y="2116"/>
              <a:chExt cx="2160" cy="1480"/>
            </a:xfrm>
          </p:grpSpPr>
          <p:sp>
            <p:nvSpPr>
              <p:cNvPr id="1027" name="Google Shape;1027;p86"/>
              <p:cNvSpPr/>
              <p:nvPr/>
            </p:nvSpPr>
            <p:spPr>
              <a:xfrm>
                <a:off x="2880" y="2116"/>
                <a:ext cx="1000" cy="1432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86"/>
              <p:cNvSpPr/>
              <p:nvPr/>
            </p:nvSpPr>
            <p:spPr>
              <a:xfrm>
                <a:off x="4272" y="2116"/>
                <a:ext cx="768" cy="1480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9" name="Google Shape;1029;p86"/>
              <p:cNvCxnSpPr/>
              <p:nvPr/>
            </p:nvCxnSpPr>
            <p:spPr>
              <a:xfrm>
                <a:off x="3504" y="2304"/>
                <a:ext cx="1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86"/>
              <p:cNvCxnSpPr/>
              <p:nvPr/>
            </p:nvCxnSpPr>
            <p:spPr>
              <a:xfrm>
                <a:off x="3552" y="2688"/>
                <a:ext cx="952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86"/>
              <p:cNvCxnSpPr/>
              <p:nvPr/>
            </p:nvCxnSpPr>
            <p:spPr>
              <a:xfrm>
                <a:off x="3552" y="2692"/>
                <a:ext cx="904" cy="328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86"/>
              <p:cNvCxnSpPr/>
              <p:nvPr/>
            </p:nvCxnSpPr>
            <p:spPr>
              <a:xfrm>
                <a:off x="3456" y="3076"/>
                <a:ext cx="1096" cy="28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33" name="Google Shape;1033;p86"/>
            <p:cNvSpPr txBox="1"/>
            <p:nvPr/>
          </p:nvSpPr>
          <p:spPr>
            <a:xfrm>
              <a:off x="910" y="2996"/>
              <a:ext cx="320" cy="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–1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034" name="Google Shape;1034;p86"/>
            <p:cNvSpPr txBox="1"/>
            <p:nvPr/>
          </p:nvSpPr>
          <p:spPr>
            <a:xfrm>
              <a:off x="1936" y="2976"/>
              <a:ext cx="320" cy="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–2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</p:grpSp>
      <p:sp>
        <p:nvSpPr>
          <p:cNvPr id="1035" name="Google Shape;1035;p86"/>
          <p:cNvSpPr txBox="1"/>
          <p:nvPr/>
        </p:nvSpPr>
        <p:spPr>
          <a:xfrm>
            <a:off x="11652250" y="5426075"/>
            <a:ext cx="4114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ctr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3240"/>
              <a:buFont typeface="Noto Sans Symbols"/>
              <a:buNone/>
            </a:pPr>
            <a:r>
              <a:rPr lang="en-US" sz="5400" b="1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Choice 1</a:t>
            </a:r>
            <a:endParaRPr/>
          </a:p>
        </p:txBody>
      </p:sp>
      <p:sp>
        <p:nvSpPr>
          <p:cNvPr id="1036" name="Google Shape;1036;p86"/>
          <p:cNvSpPr/>
          <p:nvPr/>
        </p:nvSpPr>
        <p:spPr>
          <a:xfrm>
            <a:off x="6119813" y="7559675"/>
            <a:ext cx="860266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Which relation mapping represents a function?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86"/>
          <p:cNvSpPr txBox="1"/>
          <p:nvPr/>
        </p:nvSpPr>
        <p:spPr>
          <a:xfrm>
            <a:off x="5919788" y="8420100"/>
            <a:ext cx="8305800" cy="98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600" marR="0" lvl="0" indent="-609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						B.						</a:t>
            </a:r>
            <a:endParaRPr/>
          </a:p>
        </p:txBody>
      </p:sp>
      <p:pic>
        <p:nvPicPr>
          <p:cNvPr id="1038" name="Google Shape;1038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5588" y="8496300"/>
            <a:ext cx="2590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53788" y="8572500"/>
            <a:ext cx="23622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6"/>
          <p:cNvSpPr txBox="1"/>
          <p:nvPr/>
        </p:nvSpPr>
        <p:spPr>
          <a:xfrm>
            <a:off x="9512300" y="10691813"/>
            <a:ext cx="762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pic>
        <p:nvPicPr>
          <p:cNvPr id="1041" name="Google Shape;1041;p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8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8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8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pic>
        <p:nvPicPr>
          <p:cNvPr id="1050" name="Google Shape;105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0" y="1692275"/>
            <a:ext cx="13411200" cy="8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8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8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8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60" name="Google Shape;1060;p88"/>
          <p:cNvSpPr/>
          <p:nvPr/>
        </p:nvSpPr>
        <p:spPr>
          <a:xfrm>
            <a:off x="1008063" y="1616075"/>
            <a:ext cx="18949987" cy="968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Counting on functions: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|A|=m, |B|=n   That is A={a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,……….a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and B={b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,…………..b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A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B is {(a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),(a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),………………(a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)} where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any element from set B that is {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,…………..b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any element from set B that is {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,…………..b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</a:t>
            </a:r>
            <a:endParaRPr/>
          </a:p>
          <a:p>
            <a:pPr marL="1143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143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1143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any element from set B that is {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,…………..b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product rule there are n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|B|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|A|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 from A to B.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for 1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element n choices,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element n choices……… m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element n choices. 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n n n n ……………………= n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1" name="Google Shape;1061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8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8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70" name="Google Shape;1070;p89"/>
          <p:cNvSpPr/>
          <p:nvPr/>
        </p:nvSpPr>
        <p:spPr>
          <a:xfrm>
            <a:off x="755651" y="1616075"/>
            <a:ext cx="19202400" cy="547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If |A| = 3, |B| = 4 Then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→ B,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 → A  Find the # of possible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function from A to B, 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# of possible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|B|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|A|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3=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64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function from B to A, 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# of possible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|A|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|B|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4=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endParaRPr/>
          </a:p>
          <a:p>
            <a:pPr marL="114300" marR="0" lvl="0" indent="0" algn="l" rtl="0">
              <a:lnSpc>
                <a:spcPct val="18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→ B, if we interchange components of ordered pairs of f, we may not always get a function from B to A.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1" name="Google Shape;107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/>
          <p:nvPr/>
        </p:nvSpPr>
        <p:spPr>
          <a:xfrm>
            <a:off x="-25400" y="0"/>
            <a:ext cx="20110450" cy="11309350"/>
          </a:xfrm>
          <a:prstGeom prst="rect">
            <a:avLst/>
          </a:prstGeom>
          <a:solidFill>
            <a:schemeClr val="lt1">
              <a:alpha val="98823"/>
            </a:schemeClr>
          </a:solidFill>
          <a:ln w="762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00" b="1">
              <a:solidFill>
                <a:schemeClr val="dk2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15081250" y="407988"/>
            <a:ext cx="444182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58" name="Google Shape;158;p9"/>
          <p:cNvSpPr txBox="1"/>
          <p:nvPr/>
        </p:nvSpPr>
        <p:spPr>
          <a:xfrm>
            <a:off x="1004888" y="1844675"/>
            <a:ext cx="15371762" cy="35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Matrix representation of a relation / Relation Matrix: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 = 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3…..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and B = {b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3…..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be any two finite sets.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R be relation from A to B then the matrix of the relation R is defined as the m x n matrix,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[M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M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 if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Є R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= 0, if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∉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R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060450" y="5384800"/>
            <a:ext cx="17449800" cy="50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Let, A={1,2,3} and B={x,4},R={(1,x),(1,4),(2,4),(3,x)}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1 1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 0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1 0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(b)Define set,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 = 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and B = {b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{(a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its matrix representation is as below: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1974850" y="6035675"/>
            <a:ext cx="76200" cy="12192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2584450" y="6035675"/>
            <a:ext cx="152400" cy="12192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4450" y="7712075"/>
            <a:ext cx="289560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0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90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90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90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80" name="Google Shape;1080;p90"/>
          <p:cNvSpPr txBox="1"/>
          <p:nvPr/>
        </p:nvSpPr>
        <p:spPr>
          <a:xfrm>
            <a:off x="647368" y="1235593"/>
            <a:ext cx="18340387" cy="739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00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1.One-to-one function or injective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A→B is injective or one-to-one function if for every b ∈ B, there exists at most one a ∈ A such that f(a) = b. This means a function f is injective if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if f is a function from A to B then every element of B appears at most once as the image of an element of A. or every element of A has distinct image in B.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f: N →N, f(x) = 5x is injective.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f: 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f(x) 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injective.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f: Z→Z, f(x) 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injective as (–x)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that the function f: R → R defined by f(x)=3x+7   ∀x ∈R.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Proof: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let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R,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So, f is one to one.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function f: R → R defined by f(x)=x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-x   ∀x∈R a one to one?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R,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 f(x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⇏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f(0)= 0 and f(1) =0   but 0 ≠ 1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∴ f is not one to one.</a:t>
            </a:r>
            <a:endParaRPr/>
          </a:p>
        </p:txBody>
      </p:sp>
      <p:sp>
        <p:nvSpPr>
          <p:cNvPr id="1081" name="Google Shape;1081;p90"/>
          <p:cNvSpPr txBox="1"/>
          <p:nvPr/>
        </p:nvSpPr>
        <p:spPr>
          <a:xfrm>
            <a:off x="5632450" y="646906"/>
            <a:ext cx="7543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Types of functions</a:t>
            </a:r>
            <a:endParaRPr/>
          </a:p>
        </p:txBody>
      </p:sp>
      <p:pic>
        <p:nvPicPr>
          <p:cNvPr id="1082" name="Google Shape;1082;p90" descr="types of func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3050" y="3987482"/>
            <a:ext cx="4710297" cy="307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1"/>
          <p:cNvSpPr/>
          <p:nvPr/>
        </p:nvSpPr>
        <p:spPr>
          <a:xfrm>
            <a:off x="1004888" y="301625"/>
            <a:ext cx="709612" cy="709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91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91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91"/>
          <p:cNvSpPr txBox="1"/>
          <p:nvPr/>
        </p:nvSpPr>
        <p:spPr>
          <a:xfrm>
            <a:off x="1822450" y="450850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spAutoFit/>
          </a:bodyPr>
          <a:lstStyle/>
          <a:p>
            <a:pPr marL="12699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12699" marR="0" lvl="0" indent="0" algn="l" rtl="0">
              <a:lnSpc>
                <a:spcPct val="119000"/>
              </a:lnSpc>
              <a:spcBef>
                <a:spcPts val="134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2" name="Google Shape;1092;p91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91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094" name="Google Shape;1094;p91"/>
          <p:cNvSpPr txBox="1"/>
          <p:nvPr/>
        </p:nvSpPr>
        <p:spPr>
          <a:xfrm>
            <a:off x="1008063" y="1192213"/>
            <a:ext cx="18340387" cy="919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to one function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 is said to be a many-to-one function if  f(a) = f(b), for some  a, b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</a:t>
            </a:r>
            <a:endParaRPr/>
          </a:p>
          <a:p>
            <a:pPr marL="114300" marR="0" lvl="0" indent="0" algn="l" rtl="0">
              <a:spcBef>
                <a:spcPts val="11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</a:t>
            </a:r>
            <a:endParaRPr/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Here, f (1) = f (2), where 1,2 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32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Onto or surjection function: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 →B is surjective (onto) if the image of f equals its range. 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Equivalently, for every b ∈ B, there exists some a ∈ A such that f(a) = b.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means that for any y in B, there exists some x in A such that y = f(x). 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 : 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→Z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f(x) = x</a:t>
            </a:r>
            <a:r>
              <a:rPr lang="en-US" sz="3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surjective.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2. f : Z→Z , f(x) = x</a:t>
            </a:r>
            <a:r>
              <a:rPr lang="en-US" sz="3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not surjective since –ve integers do not have pre image.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3. f : R→R, f(x) = x</a:t>
            </a:r>
            <a:r>
              <a:rPr lang="en-US" sz="3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surjective since co domain of f = R = range of f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4. f : R→R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f(x) = x</a:t>
            </a:r>
            <a:r>
              <a:rPr lang="en-US" sz="3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onto.</a:t>
            </a:r>
            <a:endParaRPr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</a:t>
            </a:r>
            <a:endParaRPr/>
          </a:p>
          <a:p>
            <a:pPr marL="62865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onto functions, if f: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= B</a:t>
            </a:r>
            <a:endParaRPr/>
          </a:p>
          <a:p>
            <a:pPr marL="628650" marR="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Onto function exists if |A| ≥ |B| ie m ≥ n</a:t>
            </a:r>
            <a:endParaRPr/>
          </a:p>
          <a:p>
            <a:pPr marL="2400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5" name="Google Shape;1095;p91"/>
          <p:cNvSpPr txBox="1"/>
          <p:nvPr/>
        </p:nvSpPr>
        <p:spPr>
          <a:xfrm>
            <a:off x="5632450" y="646906"/>
            <a:ext cx="7543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Types of functions</a:t>
            </a:r>
            <a:endParaRPr/>
          </a:p>
        </p:txBody>
      </p:sp>
      <p:sp>
        <p:nvSpPr>
          <p:cNvPr id="1096" name="Google Shape;1096;p91"/>
          <p:cNvSpPr/>
          <p:nvPr/>
        </p:nvSpPr>
        <p:spPr>
          <a:xfrm>
            <a:off x="14852649" y="939872"/>
            <a:ext cx="3883025" cy="29265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2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92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92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92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05" name="Google Shape;1105;p92"/>
          <p:cNvSpPr/>
          <p:nvPr/>
        </p:nvSpPr>
        <p:spPr>
          <a:xfrm>
            <a:off x="439737" y="1260476"/>
            <a:ext cx="19096038" cy="1041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4.One-to-one correspondence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 →B is bijective or one-to-one correspondent if and only if f is both injective and surjective.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Problem: Prove that a function f: R→R defined by f(x) = 2x – 3 is a bijective function. </a:t>
            </a:r>
            <a:endParaRPr/>
          </a:p>
          <a:p>
            <a:pPr marL="0" marR="0" lvl="0" indent="0" algn="just" rtl="0">
              <a:lnSpc>
                <a:spcPct val="116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Explanation: We have to prove this function is both injective and surjective. If f(x1) = f(x2), then 2x1 – 3 = 2x2 – 3 and it implies that x1 = x2. Hence, f is injective. Here, 2x – 3= y So, x = (y+3)/2 which belongs to R and f(x) = y. Hence, f is surjective. Since f is both surjective and injective, we can say f is bijective.</a:t>
            </a:r>
            <a:endParaRPr/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12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5.Invertible function: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is said to be an invertible function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its inverse relation,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 function from B → A.</a:t>
            </a:r>
            <a:endParaRPr/>
          </a:p>
          <a:p>
            <a:pPr marL="12700" marR="0" lvl="0" indent="0" algn="l" rtl="0">
              <a:spcBef>
                <a:spcPts val="118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f: A → B is Bijection, then f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B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exists, f is said to be invertible.</a:t>
            </a:r>
            <a:endParaRPr/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445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6.Identity function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98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such that f (a) = a, if a Є A is called the identity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or identity  mapping on A denoted by I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8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 (f) = Ran (f) = A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6" name="Google Shape;110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8993" y="8104436"/>
            <a:ext cx="6477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3556" y="4859429"/>
            <a:ext cx="4587875" cy="2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3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93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93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93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17" name="Google Shape;1117;p93"/>
          <p:cNvSpPr/>
          <p:nvPr/>
        </p:nvSpPr>
        <p:spPr>
          <a:xfrm>
            <a:off x="439737" y="1260476"/>
            <a:ext cx="19096038" cy="475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7.Constant function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2000"/>
              </a:lnSpc>
              <a:spcBef>
                <a:spcPts val="1038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such that f (a) =c, </a:t>
            </a: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∀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dom (f)  where c is a fixed element of B, is  called a constant function.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8.Into function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function f: A → B is said to be an into function if there exist some b in B which is not  the image of any a in A under f. (if f is not onto) 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f and g are functions from A-&gt; B, f=g if f(a)=g(a)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∀a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∈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A.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f, g: R→Z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8" name="Google Shape;111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4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94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94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94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27" name="Google Shape;1127;p94"/>
          <p:cNvSpPr txBox="1"/>
          <p:nvPr/>
        </p:nvSpPr>
        <p:spPr>
          <a:xfrm>
            <a:off x="1008063" y="1192213"/>
            <a:ext cx="18340387" cy="887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#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one to one functions where f: A →B with |A|=m, |B|=n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A={a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,……….a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and B={b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,…………..b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1: if m &gt; n then one to one function not possible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2: if m ≤ n, a one to one function has form {(a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),………………(a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)} where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n choices for x1, (n-1) choices for x2, (n-2) choices for x3…………n-(m-1) choices for x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product rule, no of one to one functions from A to B is n (n-1) (n-2)………..n-m+1 = nPm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Exercises: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there are 2187 functions f: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B, |B|=3, what is |A|?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f: 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B,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 no. of functions from A to B = |B|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|A|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2187 = 3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∴ |A|= 7 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Let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,……… be an integer sequence defined recursively 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i)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ii) for all n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∈Z+,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n≥2,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⌊n/2⌋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2≤n≤8.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⌊2/2⌋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        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⌊3/2⌋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          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⌊4/2⌋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2(2)=4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⌊5/2⌋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2(2)=4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⌊6/2⌋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2(2) = 4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⌊7/2⌋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2(2)=4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=2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⌊8/2⌋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2(4)=8</a:t>
            </a:r>
            <a:endParaRPr/>
          </a:p>
        </p:txBody>
      </p:sp>
      <p:pic>
        <p:nvPicPr>
          <p:cNvPr id="1128" name="Google Shape;112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5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95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95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5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37" name="Google Shape;1137;p95"/>
          <p:cNvSpPr txBox="1"/>
          <p:nvPr/>
        </p:nvSpPr>
        <p:spPr>
          <a:xfrm>
            <a:off x="1008063" y="1192213"/>
            <a:ext cx="18340387" cy="10189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A={1,2,3,4,5} If  there are 6720 injective functions f: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B, what is |B|?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f: A</a:t>
            </a:r>
            <a:r>
              <a:rPr lang="en-US" sz="3200" b="1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→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B,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 no. of injective functions from A to B = |B| P 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|A|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6720 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None/>
            </a:pP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427163" marR="0" lvl="2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|A|=m=5</a:t>
            </a:r>
            <a:endParaRPr/>
          </a:p>
          <a:p>
            <a:pPr marL="1427163" marR="0" lvl="2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nPm=n!/(n-m)!=8720 </a:t>
            </a:r>
            <a:endParaRPr/>
          </a:p>
          <a:p>
            <a:pPr marL="1427163" marR="0" lvl="2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= n!/(n-5)!=8720</a:t>
            </a:r>
            <a:endParaRPr/>
          </a:p>
          <a:p>
            <a:pPr marL="1427163" marR="0" lvl="2" indent="-51435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n=|B|= 8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If f: A →B   and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⊆A, then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 b ∈B | b=f(a), for some a ∈ A} and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called the image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f.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If A={1,2,3,4,5}  B={w, x, y, z}  f: A →B given by f ={(1,w),(2,x),(3,x),(4,y),(5,y)}  and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={1,2}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={2,3,4,5}. Find the images of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f.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)={f(1),f(2)}={w, x}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)={f(2),f(3),f(4),f(5)}={x,y}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If  g: R →R, g(x)=x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g(R)=[0, +∞]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If  g: Z →Z, g(x)=x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Image of Z under g(z)={0,1,4,9,6…….} &amp; for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=[-2,1] we get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g(A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)=[0,4]  ∵ g(-2)=4, g(-1)=1,g(0)=0,g(1)=1,g(2)=4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∴ g(A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)=[0,4]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8" name="Google Shape;113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6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96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6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96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47" name="Google Shape;1147;p96"/>
          <p:cNvSpPr txBox="1"/>
          <p:nvPr/>
        </p:nvSpPr>
        <p:spPr>
          <a:xfrm>
            <a:off x="1008063" y="1192213"/>
            <a:ext cx="18340387" cy="936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If h: Z →Z,  h(x, y)=2x+3y.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Here domain of h is ZxZ and codomain is Z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h(0,0)=0 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h(-3,7)=2(-3)+3(7)=15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h(2,-1)=2(2)+3(-1)=1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n ∈Z, h(2n,-1)=2(2n)+3(-n) = n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h(ZxZ)=range of h =Z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={(0, n)| n ∈Z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= 0xZ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 ZxZ, the image of A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h is h(A</a:t>
            </a:r>
            <a:r>
              <a:rPr lang="en-US" sz="32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)={3,6,9……….}={3n | n∈Z</a:t>
            </a:r>
            <a:r>
              <a:rPr lang="en-US" sz="3200" b="0" i="0" u="none" strike="noStrike" cap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  <a:p>
            <a:pPr marL="455613" marR="0" lvl="1" indent="1588" algn="l" rtl="0">
              <a:spcBef>
                <a:spcPts val="25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Theorem: Let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A →B 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⊆A then </a:t>
            </a:r>
            <a:b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when f is injective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⊆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∩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 </a:t>
            </a:r>
            <a:endParaRPr/>
          </a:p>
          <a:p>
            <a:pPr marL="514350" marR="0" lvl="0" indent="-514350" algn="l" rtl="0"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lphaLcParenR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b ∈B, b ∈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⇒ b=f(a) for some a ∈(A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b=f(a) for some a ∈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or b=f(a) for some a ∈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 ∈f(A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or b∈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 ∈f(A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∴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∪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1148" name="Google Shape;114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7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7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97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97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57" name="Google Shape;1157;p97"/>
          <p:cNvSpPr txBox="1"/>
          <p:nvPr/>
        </p:nvSpPr>
        <p:spPr>
          <a:xfrm>
            <a:off x="1008063" y="1192213"/>
            <a:ext cx="18340387" cy="986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If b ∈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∩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b=f(a) for some a∈A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∩A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 ∈f(a) for some  a∈A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 ∈f(a) for some  a∈A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 ∈f(A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 ∈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⇒ b ∈f(A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∩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∴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∩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⊆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∩ f(A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If f: A →B ,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⊆A then  f/A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 is called the restriction of f to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f/A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 = f(a) for all a ∈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Let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⊆A  &amp; f: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→B,  and g(a)=f(a) for all a ∈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1 ,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call g an extension of f to A.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A={w, x, y, z}   B={1,2,3,4,5} f: A →B  with f(w)=1, f(x)=3, f(y)=5, f(z)=4 . If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{w, y, z} Find  g, the restriction of f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Soln: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The restriction of f is  g: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→B  is g(w)=1,g(y)=5,g(z)=4.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Here g is the restriction of f and f is an extension of g.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There are 5 ways to extend g from A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A.[ x can be mapped to any of 5 elements of B]</a:t>
            </a:r>
            <a:endParaRPr/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25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8" name="Google Shape;1158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8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98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98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98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67" name="Google Shape;1167;p98"/>
          <p:cNvSpPr txBox="1"/>
          <p:nvPr/>
        </p:nvSpPr>
        <p:spPr>
          <a:xfrm>
            <a:off x="1008063" y="1192213"/>
            <a:ext cx="18340387" cy="540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</a:t>
            </a:r>
            <a:endParaRPr dirty="0"/>
          </a:p>
          <a:p>
            <a:pPr marL="628650" marR="0" lvl="0" indent="-514350" algn="l" rtl="0">
              <a:spcBef>
                <a:spcPts val="11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A={x, y, z} B={1,2}. All functions are onto except:</a:t>
            </a:r>
            <a:endParaRPr dirty="0"/>
          </a:p>
          <a:p>
            <a:pPr marL="628650" marR="0" lvl="0" indent="-514350" algn="l" rtl="0">
              <a:spcBef>
                <a:spcPts val="1163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f1={(x,1),(y,1),(z,1)}    f2={(x,2),(y,2),(z,2)}</a:t>
            </a:r>
            <a:endParaRPr dirty="0"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∴ there are n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 </a:t>
            </a: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onto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functions from A to B</a:t>
            </a:r>
            <a:endParaRPr dirty="0"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A={1,2,3} for any set A with |A|=m ≥3, there are 3C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3C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+ 3C</a:t>
            </a:r>
            <a:r>
              <a:rPr lang="en-US" sz="32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3200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onto functions from A to B. 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general,</a:t>
            </a:r>
            <a:endParaRPr dirty="0"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if |A|=m, |B|=n there are </a:t>
            </a:r>
            <a:r>
              <a:rPr lang="en-US" sz="3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</a:t>
            </a:r>
            <a:r>
              <a:rPr lang="en-US" sz="3200" baseline="-25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nC</a:t>
            </a:r>
            <a:r>
              <a:rPr lang="en-US" sz="32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n-1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(n-1)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+ nC</a:t>
            </a:r>
            <a:r>
              <a:rPr lang="en-US" sz="32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n-2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(n-2)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……..(-1)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n-1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nC</a:t>
            </a:r>
            <a:r>
              <a:rPr lang="en-US" sz="32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dirty="0"/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aseline="30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200" baseline="30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30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dirty="0"/>
          </a:p>
        </p:txBody>
      </p:sp>
      <p:sp>
        <p:nvSpPr>
          <p:cNvPr id="1168" name="Google Shape;1168;p98"/>
          <p:cNvSpPr/>
          <p:nvPr/>
        </p:nvSpPr>
        <p:spPr>
          <a:xfrm>
            <a:off x="15386050" y="1387475"/>
            <a:ext cx="3578225" cy="236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9" name="Google Shape;1169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888" y="5959475"/>
            <a:ext cx="16973550" cy="41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9"/>
          <p:cNvSpPr/>
          <p:nvPr/>
        </p:nvSpPr>
        <p:spPr>
          <a:xfrm>
            <a:off x="2987675" y="7223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99"/>
          <p:cNvSpPr/>
          <p:nvPr/>
        </p:nvSpPr>
        <p:spPr>
          <a:xfrm>
            <a:off x="3003550" y="735013"/>
            <a:ext cx="25400" cy="31750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99"/>
          <p:cNvSpPr/>
          <p:nvPr/>
        </p:nvSpPr>
        <p:spPr>
          <a:xfrm>
            <a:off x="1008063" y="1192213"/>
            <a:ext cx="18527712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99"/>
          <p:cNvSpPr txBox="1"/>
          <p:nvPr/>
        </p:nvSpPr>
        <p:spPr>
          <a:xfrm>
            <a:off x="13633450" y="407988"/>
            <a:ext cx="5889625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1179" name="Google Shape;1179;p99"/>
          <p:cNvSpPr txBox="1"/>
          <p:nvPr/>
        </p:nvSpPr>
        <p:spPr>
          <a:xfrm>
            <a:off x="1008063" y="1192213"/>
            <a:ext cx="18340387" cy="428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0" name="Google Shape;118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888" y="1922842"/>
            <a:ext cx="17826037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9"/>
          <p:cNvSpPr txBox="1"/>
          <p:nvPr/>
        </p:nvSpPr>
        <p:spPr>
          <a:xfrm>
            <a:off x="1004887" y="4742242"/>
            <a:ext cx="17932399" cy="647100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883" t="-13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182" name="Google Shape;1182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9255" y="248259"/>
            <a:ext cx="3028951" cy="94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17563</Words>
  <Application>Microsoft Office PowerPoint</Application>
  <PresentationFormat>Custom</PresentationFormat>
  <Paragraphs>1345</Paragraphs>
  <Slides>127</Slides>
  <Notes>127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6" baseType="lpstr">
      <vt:lpstr>Helvetica Neue</vt:lpstr>
      <vt:lpstr>Times New Roman</vt:lpstr>
      <vt:lpstr>Jacques Francois Shadow</vt:lpstr>
      <vt:lpstr>Verdana</vt:lpstr>
      <vt:lpstr>Noto Sans Symbols</vt:lpstr>
      <vt:lpstr>Arial</vt:lpstr>
      <vt:lpstr>Calibri</vt:lpstr>
      <vt:lpstr>Playfair Display</vt:lpstr>
      <vt:lpstr>Office Theme</vt:lpstr>
      <vt:lpstr>PowerPoint Presentation</vt:lpstr>
      <vt:lpstr>Go, change the world</vt:lpstr>
      <vt:lpstr>Applications of relations</vt:lpstr>
      <vt:lpstr>Go, change the world</vt:lpstr>
      <vt:lpstr>Go, change the world</vt:lpstr>
      <vt:lpstr>Go, change the world</vt:lpstr>
      <vt:lpstr>PowerPoint Presentation</vt:lpstr>
      <vt:lpstr>Go, change the world</vt:lpstr>
      <vt:lpstr>Go, change the world</vt:lpstr>
      <vt:lpstr>Go,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 Exercises on relations</vt:lpstr>
      <vt:lpstr>PowerPoint Presentation</vt:lpstr>
      <vt:lpstr>PowerPoint Presentation</vt:lpstr>
      <vt:lpstr> </vt:lpstr>
      <vt:lpstr> </vt:lpstr>
      <vt:lpstr> </vt:lpstr>
      <vt:lpstr>Counting on relations</vt:lpstr>
      <vt:lpstr>Counting on relations</vt:lpstr>
      <vt:lpstr>Go, change the world</vt:lpstr>
      <vt:lpstr>Go, change the world</vt:lpstr>
      <vt:lpstr>Go, change the world</vt:lpstr>
      <vt:lpstr>Go,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Go, change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Srobona Das</dc:creator>
  <cp:lastModifiedBy>Anitha Sandeep</cp:lastModifiedBy>
  <cp:revision>2</cp:revision>
  <dcterms:created xsi:type="dcterms:W3CDTF">2019-11-25T06:56:12Z</dcterms:created>
  <dcterms:modified xsi:type="dcterms:W3CDTF">2024-09-06T09:07:09Z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